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4" r:id="rId5"/>
    <p:sldId id="261" r:id="rId6"/>
    <p:sldId id="269" r:id="rId7"/>
    <p:sldId id="266" r:id="rId8"/>
    <p:sldId id="267" r:id="rId9"/>
    <p:sldId id="263" r:id="rId1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5943" autoAdjust="0"/>
  </p:normalViewPr>
  <p:slideViewPr>
    <p:cSldViewPr snapToGrid="0">
      <p:cViewPr varScale="1">
        <p:scale>
          <a:sx n="96" d="100"/>
          <a:sy n="96" d="100"/>
        </p:scale>
        <p:origin x="10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B4E63-70F0-46DE-B331-FD1EDC41F8AD}"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9177AF23-81C6-4A2F-97A9-9437EB9767D5}">
      <dgm:prSet/>
      <dgm:spPr/>
      <dgm:t>
        <a:bodyPr/>
        <a:lstStyle/>
        <a:p>
          <a:r>
            <a:rPr lang="en-US" dirty="0">
              <a:latin typeface="Raleway" panose="020B0503030101060003" pitchFamily="34" charset="0"/>
            </a:rPr>
            <a:t>Show</a:t>
          </a:r>
        </a:p>
      </dgm:t>
    </dgm:pt>
    <dgm:pt modelId="{F21D579D-FE2C-48F2-B513-1D5695202D4F}" type="parTrans" cxnId="{774CBC31-85F3-401B-805E-3CEE25119A1B}">
      <dgm:prSet/>
      <dgm:spPr/>
      <dgm:t>
        <a:bodyPr/>
        <a:lstStyle/>
        <a:p>
          <a:endParaRPr lang="en-US"/>
        </a:p>
      </dgm:t>
    </dgm:pt>
    <dgm:pt modelId="{60FAB35A-EF8D-4E9A-A8A0-E56DD2F479BC}" type="sibTrans" cxnId="{774CBC31-85F3-401B-805E-3CEE25119A1B}">
      <dgm:prSet phldrT="1" phldr="0"/>
      <dgm:spPr/>
      <dgm:t>
        <a:bodyPr/>
        <a:lstStyle/>
        <a:p>
          <a:r>
            <a:rPr lang="en-US">
              <a:latin typeface="Raleway" panose="020B0503030101060003" pitchFamily="34" charset="0"/>
            </a:rPr>
            <a:t>1</a:t>
          </a:r>
          <a:endParaRPr lang="en-US" dirty="0">
            <a:latin typeface="Raleway" panose="020B0503030101060003" pitchFamily="34" charset="0"/>
          </a:endParaRPr>
        </a:p>
      </dgm:t>
    </dgm:pt>
    <dgm:pt modelId="{D0C3BB0F-547C-467D-AF12-2BE1644499B8}">
      <dgm:prSet/>
      <dgm:spPr/>
      <dgm:t>
        <a:bodyPr/>
        <a:lstStyle/>
        <a:p>
          <a:r>
            <a:rPr lang="en-US" dirty="0">
              <a:latin typeface="Raleway" panose="020B0503030101060003" pitchFamily="34" charset="0"/>
            </a:rPr>
            <a:t>Show respect for  your co-worker at all times, particularly when mistakes happen.</a:t>
          </a:r>
        </a:p>
      </dgm:t>
    </dgm:pt>
    <dgm:pt modelId="{1693AF42-88B8-4DA9-A244-48120EC7547F}" type="parTrans" cxnId="{23F96A44-C75E-4AF6-904B-6CAD98DB4E23}">
      <dgm:prSet/>
      <dgm:spPr/>
      <dgm:t>
        <a:bodyPr/>
        <a:lstStyle/>
        <a:p>
          <a:endParaRPr lang="en-US"/>
        </a:p>
      </dgm:t>
    </dgm:pt>
    <dgm:pt modelId="{C7427E35-57B9-4CD8-98F2-0B0E0F494217}" type="sibTrans" cxnId="{23F96A44-C75E-4AF6-904B-6CAD98DB4E23}">
      <dgm:prSet/>
      <dgm:spPr/>
      <dgm:t>
        <a:bodyPr/>
        <a:lstStyle/>
        <a:p>
          <a:endParaRPr lang="en-US"/>
        </a:p>
      </dgm:t>
    </dgm:pt>
    <dgm:pt modelId="{70BE4B09-B49C-4BD4-A8C9-1201717129F7}">
      <dgm:prSet/>
      <dgm:spPr/>
      <dgm:t>
        <a:bodyPr/>
        <a:lstStyle/>
        <a:p>
          <a:r>
            <a:rPr lang="en-US" dirty="0">
              <a:latin typeface="Raleway" panose="020B0503030101060003" pitchFamily="34" charset="0"/>
            </a:rPr>
            <a:t>Express</a:t>
          </a:r>
        </a:p>
      </dgm:t>
    </dgm:pt>
    <dgm:pt modelId="{EC778779-10C9-4E3E-B7F8-85665F0B1E2E}" type="parTrans" cxnId="{DDBC5E34-CC46-4E38-85B7-B213BC00341E}">
      <dgm:prSet/>
      <dgm:spPr/>
      <dgm:t>
        <a:bodyPr/>
        <a:lstStyle/>
        <a:p>
          <a:endParaRPr lang="en-US"/>
        </a:p>
      </dgm:t>
    </dgm:pt>
    <dgm:pt modelId="{DB730BFF-2BC6-48A9-A5AD-A31999E56E54}" type="sibTrans" cxnId="{DDBC5E34-CC46-4E38-85B7-B213BC00341E}">
      <dgm:prSet phldrT="2" phldr="0"/>
      <dgm:spPr/>
      <dgm:t>
        <a:bodyPr/>
        <a:lstStyle/>
        <a:p>
          <a:r>
            <a:rPr lang="en-US">
              <a:latin typeface="Raleway" panose="020B0503030101060003" pitchFamily="34" charset="0"/>
            </a:rPr>
            <a:t>2</a:t>
          </a:r>
          <a:endParaRPr lang="en-US" dirty="0">
            <a:latin typeface="Raleway" panose="020B0503030101060003" pitchFamily="34" charset="0"/>
          </a:endParaRPr>
        </a:p>
      </dgm:t>
    </dgm:pt>
    <dgm:pt modelId="{DDB6792B-1E77-4BC9-A176-95E66599763A}">
      <dgm:prSet/>
      <dgm:spPr/>
      <dgm:t>
        <a:bodyPr/>
        <a:lstStyle/>
        <a:p>
          <a:r>
            <a:rPr lang="en-US" dirty="0">
              <a:latin typeface="Raleway" panose="020B0503030101060003" pitchFamily="34" charset="0"/>
            </a:rPr>
            <a:t>How to express gratitude for the Maintenance Team hard work with gestures of both small and large.</a:t>
          </a:r>
        </a:p>
      </dgm:t>
    </dgm:pt>
    <dgm:pt modelId="{AA0B54F9-2BD3-43DF-B032-3B6FCD794F07}" type="parTrans" cxnId="{CF3D010E-74BB-4397-974C-EF83EE6548F3}">
      <dgm:prSet/>
      <dgm:spPr/>
      <dgm:t>
        <a:bodyPr/>
        <a:lstStyle/>
        <a:p>
          <a:endParaRPr lang="en-US"/>
        </a:p>
      </dgm:t>
    </dgm:pt>
    <dgm:pt modelId="{66506DC9-E1E8-4E8F-AA0C-61560343A546}" type="sibTrans" cxnId="{CF3D010E-74BB-4397-974C-EF83EE6548F3}">
      <dgm:prSet/>
      <dgm:spPr/>
      <dgm:t>
        <a:bodyPr/>
        <a:lstStyle/>
        <a:p>
          <a:endParaRPr lang="en-US"/>
        </a:p>
      </dgm:t>
    </dgm:pt>
    <dgm:pt modelId="{14B45CF2-0172-46E8-96F7-F3A8802756F1}">
      <dgm:prSet/>
      <dgm:spPr/>
      <dgm:t>
        <a:bodyPr/>
        <a:lstStyle/>
        <a:p>
          <a:r>
            <a:rPr lang="en-US" dirty="0">
              <a:latin typeface="Raleway" panose="020B0503030101060003" pitchFamily="34" charset="0"/>
            </a:rPr>
            <a:t>Deliver</a:t>
          </a:r>
        </a:p>
      </dgm:t>
    </dgm:pt>
    <dgm:pt modelId="{9D9A7113-DD22-494C-8500-DF0EED173DD6}" type="parTrans" cxnId="{E8593AB2-615F-4BF2-BD84-114878508ADC}">
      <dgm:prSet/>
      <dgm:spPr/>
      <dgm:t>
        <a:bodyPr/>
        <a:lstStyle/>
        <a:p>
          <a:endParaRPr lang="en-US"/>
        </a:p>
      </dgm:t>
    </dgm:pt>
    <dgm:pt modelId="{724BD60C-5FA2-439B-BD4E-513623D1212B}" type="sibTrans" cxnId="{E8593AB2-615F-4BF2-BD84-114878508ADC}">
      <dgm:prSet phldrT="3" phldr="0"/>
      <dgm:spPr/>
      <dgm:t>
        <a:bodyPr/>
        <a:lstStyle/>
        <a:p>
          <a:r>
            <a:rPr lang="en-US">
              <a:latin typeface="Raleway" panose="020B0503030101060003" pitchFamily="34" charset="0"/>
            </a:rPr>
            <a:t>3</a:t>
          </a:r>
          <a:endParaRPr lang="en-US" dirty="0">
            <a:latin typeface="Raleway" panose="020B0503030101060003" pitchFamily="34" charset="0"/>
          </a:endParaRPr>
        </a:p>
      </dgm:t>
    </dgm:pt>
    <dgm:pt modelId="{56630C79-DD8D-4E82-94FE-BEFB63C61375}">
      <dgm:prSet/>
      <dgm:spPr/>
      <dgm:t>
        <a:bodyPr/>
        <a:lstStyle/>
        <a:p>
          <a:r>
            <a:rPr lang="en-US" dirty="0">
              <a:latin typeface="Raleway" panose="020B0503030101060003" pitchFamily="34" charset="0"/>
            </a:rPr>
            <a:t>How Maintenance will deliver great service with a little more effort and support from other Team Members.</a:t>
          </a:r>
        </a:p>
      </dgm:t>
    </dgm:pt>
    <dgm:pt modelId="{8080CEF5-58AA-4185-8120-B7A59CDF6B02}" type="parTrans" cxnId="{B7E9F28A-6C80-4C65-9A71-60A6FB3AC529}">
      <dgm:prSet/>
      <dgm:spPr/>
      <dgm:t>
        <a:bodyPr/>
        <a:lstStyle/>
        <a:p>
          <a:endParaRPr lang="en-US"/>
        </a:p>
      </dgm:t>
    </dgm:pt>
    <dgm:pt modelId="{F3685AF1-C085-45BC-83D1-B5F38A5DAE83}" type="sibTrans" cxnId="{B7E9F28A-6C80-4C65-9A71-60A6FB3AC529}">
      <dgm:prSet/>
      <dgm:spPr/>
      <dgm:t>
        <a:bodyPr/>
        <a:lstStyle/>
        <a:p>
          <a:endParaRPr lang="en-US"/>
        </a:p>
      </dgm:t>
    </dgm:pt>
    <dgm:pt modelId="{54645462-94A7-4BFB-BB8E-52AF99CB7AC5}" type="pres">
      <dgm:prSet presAssocID="{200B4E63-70F0-46DE-B331-FD1EDC41F8AD}" presName="Name0" presStyleCnt="0">
        <dgm:presLayoutVars>
          <dgm:animLvl val="lvl"/>
          <dgm:resizeHandles val="exact"/>
        </dgm:presLayoutVars>
      </dgm:prSet>
      <dgm:spPr/>
    </dgm:pt>
    <dgm:pt modelId="{76D5D15D-46BC-4502-9D5D-856E16B3585B}" type="pres">
      <dgm:prSet presAssocID="{9177AF23-81C6-4A2F-97A9-9437EB9767D5}" presName="compositeNode" presStyleCnt="0">
        <dgm:presLayoutVars>
          <dgm:bulletEnabled val="1"/>
        </dgm:presLayoutVars>
      </dgm:prSet>
      <dgm:spPr/>
    </dgm:pt>
    <dgm:pt modelId="{1DF0CF4E-2526-4BC9-B26B-6CF4FEBFD80A}" type="pres">
      <dgm:prSet presAssocID="{9177AF23-81C6-4A2F-97A9-9437EB9767D5}" presName="bgRect" presStyleLbl="bgAccFollowNode1" presStyleIdx="0" presStyleCnt="3"/>
      <dgm:spPr/>
    </dgm:pt>
    <dgm:pt modelId="{A71B444A-87BA-410C-A1A4-5D02003726BD}" type="pres">
      <dgm:prSet presAssocID="{60FAB35A-EF8D-4E9A-A8A0-E56DD2F479BC}" presName="sibTransNodeCircle" presStyleLbl="alignNode1" presStyleIdx="0" presStyleCnt="6" custLinFactNeighborX="-8154" custLinFactNeighborY="865">
        <dgm:presLayoutVars>
          <dgm:chMax val="0"/>
          <dgm:bulletEnabled/>
        </dgm:presLayoutVars>
      </dgm:prSet>
      <dgm:spPr/>
    </dgm:pt>
    <dgm:pt modelId="{529C44C1-D472-4F5F-B3AF-C807D5834EF1}" type="pres">
      <dgm:prSet presAssocID="{9177AF23-81C6-4A2F-97A9-9437EB9767D5}" presName="bottomLine" presStyleLbl="alignNode1" presStyleIdx="1" presStyleCnt="6">
        <dgm:presLayoutVars/>
      </dgm:prSet>
      <dgm:spPr/>
    </dgm:pt>
    <dgm:pt modelId="{D3920FF8-2409-4D8A-BF3C-028BB6541015}" type="pres">
      <dgm:prSet presAssocID="{9177AF23-81C6-4A2F-97A9-9437EB9767D5}" presName="nodeText" presStyleLbl="bgAccFollowNode1" presStyleIdx="0" presStyleCnt="3">
        <dgm:presLayoutVars>
          <dgm:bulletEnabled val="1"/>
        </dgm:presLayoutVars>
      </dgm:prSet>
      <dgm:spPr/>
    </dgm:pt>
    <dgm:pt modelId="{43539519-2E8F-4BFF-B4FE-E1698930AFA8}" type="pres">
      <dgm:prSet presAssocID="{60FAB35A-EF8D-4E9A-A8A0-E56DD2F479BC}" presName="sibTrans" presStyleCnt="0"/>
      <dgm:spPr/>
    </dgm:pt>
    <dgm:pt modelId="{D298A6B4-82C8-4785-B10B-F05BC543E077}" type="pres">
      <dgm:prSet presAssocID="{70BE4B09-B49C-4BD4-A8C9-1201717129F7}" presName="compositeNode" presStyleCnt="0">
        <dgm:presLayoutVars>
          <dgm:bulletEnabled val="1"/>
        </dgm:presLayoutVars>
      </dgm:prSet>
      <dgm:spPr/>
    </dgm:pt>
    <dgm:pt modelId="{A67CF653-5AFC-4730-A672-93629A8C258A}" type="pres">
      <dgm:prSet presAssocID="{70BE4B09-B49C-4BD4-A8C9-1201717129F7}" presName="bgRect" presStyleLbl="bgAccFollowNode1" presStyleIdx="1" presStyleCnt="3"/>
      <dgm:spPr/>
    </dgm:pt>
    <dgm:pt modelId="{D7F06DAD-8657-443C-95CB-C16E8837E42C}" type="pres">
      <dgm:prSet presAssocID="{DB730BFF-2BC6-48A9-A5AD-A31999E56E54}" presName="sibTransNodeCircle" presStyleLbl="alignNode1" presStyleIdx="2" presStyleCnt="6">
        <dgm:presLayoutVars>
          <dgm:chMax val="0"/>
          <dgm:bulletEnabled/>
        </dgm:presLayoutVars>
      </dgm:prSet>
      <dgm:spPr/>
    </dgm:pt>
    <dgm:pt modelId="{DF0F74BD-1CE2-4C14-A4E5-CDADF6AFCC75}" type="pres">
      <dgm:prSet presAssocID="{70BE4B09-B49C-4BD4-A8C9-1201717129F7}" presName="bottomLine" presStyleLbl="alignNode1" presStyleIdx="3" presStyleCnt="6">
        <dgm:presLayoutVars/>
      </dgm:prSet>
      <dgm:spPr/>
    </dgm:pt>
    <dgm:pt modelId="{C659638C-4580-470A-8AF5-0288B63744DA}" type="pres">
      <dgm:prSet presAssocID="{70BE4B09-B49C-4BD4-A8C9-1201717129F7}" presName="nodeText" presStyleLbl="bgAccFollowNode1" presStyleIdx="1" presStyleCnt="3">
        <dgm:presLayoutVars>
          <dgm:bulletEnabled val="1"/>
        </dgm:presLayoutVars>
      </dgm:prSet>
      <dgm:spPr/>
    </dgm:pt>
    <dgm:pt modelId="{6F655093-7263-4881-94A3-F43B662F6C4C}" type="pres">
      <dgm:prSet presAssocID="{DB730BFF-2BC6-48A9-A5AD-A31999E56E54}" presName="sibTrans" presStyleCnt="0"/>
      <dgm:spPr/>
    </dgm:pt>
    <dgm:pt modelId="{8A16933F-ED87-4B79-8671-B4486AC93BA4}" type="pres">
      <dgm:prSet presAssocID="{14B45CF2-0172-46E8-96F7-F3A8802756F1}" presName="compositeNode" presStyleCnt="0">
        <dgm:presLayoutVars>
          <dgm:bulletEnabled val="1"/>
        </dgm:presLayoutVars>
      </dgm:prSet>
      <dgm:spPr/>
    </dgm:pt>
    <dgm:pt modelId="{D6EFACBF-0011-4255-BF5B-5FD8C0B929E4}" type="pres">
      <dgm:prSet presAssocID="{14B45CF2-0172-46E8-96F7-F3A8802756F1}" presName="bgRect" presStyleLbl="bgAccFollowNode1" presStyleIdx="2" presStyleCnt="3"/>
      <dgm:spPr/>
    </dgm:pt>
    <dgm:pt modelId="{F85798E7-3D06-4D6A-81D1-4413A7A80A72}" type="pres">
      <dgm:prSet presAssocID="{724BD60C-5FA2-439B-BD4E-513623D1212B}" presName="sibTransNodeCircle" presStyleLbl="alignNode1" presStyleIdx="4" presStyleCnt="6">
        <dgm:presLayoutVars>
          <dgm:chMax val="0"/>
          <dgm:bulletEnabled/>
        </dgm:presLayoutVars>
      </dgm:prSet>
      <dgm:spPr/>
    </dgm:pt>
    <dgm:pt modelId="{6D34D277-941B-4871-A6D2-115A285399ED}" type="pres">
      <dgm:prSet presAssocID="{14B45CF2-0172-46E8-96F7-F3A8802756F1}" presName="bottomLine" presStyleLbl="alignNode1" presStyleIdx="5" presStyleCnt="6">
        <dgm:presLayoutVars/>
      </dgm:prSet>
      <dgm:spPr/>
    </dgm:pt>
    <dgm:pt modelId="{E353D546-5184-4D0A-97B1-7FF03D1EEBCE}" type="pres">
      <dgm:prSet presAssocID="{14B45CF2-0172-46E8-96F7-F3A8802756F1}" presName="nodeText" presStyleLbl="bgAccFollowNode1" presStyleIdx="2" presStyleCnt="3">
        <dgm:presLayoutVars>
          <dgm:bulletEnabled val="1"/>
        </dgm:presLayoutVars>
      </dgm:prSet>
      <dgm:spPr/>
    </dgm:pt>
  </dgm:ptLst>
  <dgm:cxnLst>
    <dgm:cxn modelId="{E0FA7D07-A4C7-4D55-9ECC-2F7CFA90FF84}" type="presOf" srcId="{9177AF23-81C6-4A2F-97A9-9437EB9767D5}" destId="{1DF0CF4E-2526-4BC9-B26B-6CF4FEBFD80A}" srcOrd="0" destOrd="0" presId="urn:microsoft.com/office/officeart/2016/7/layout/BasicLinearProcessNumbered"/>
    <dgm:cxn modelId="{CF3D010E-74BB-4397-974C-EF83EE6548F3}" srcId="{70BE4B09-B49C-4BD4-A8C9-1201717129F7}" destId="{DDB6792B-1E77-4BC9-A176-95E66599763A}" srcOrd="0" destOrd="0" parTransId="{AA0B54F9-2BD3-43DF-B032-3B6FCD794F07}" sibTransId="{66506DC9-E1E8-4E8F-AA0C-61560343A546}"/>
    <dgm:cxn modelId="{1E4EA91F-6D94-4B78-AC3D-4F1EE37782DB}" type="presOf" srcId="{56630C79-DD8D-4E82-94FE-BEFB63C61375}" destId="{E353D546-5184-4D0A-97B1-7FF03D1EEBCE}" srcOrd="0" destOrd="1" presId="urn:microsoft.com/office/officeart/2016/7/layout/BasicLinearProcessNumbered"/>
    <dgm:cxn modelId="{774CBC31-85F3-401B-805E-3CEE25119A1B}" srcId="{200B4E63-70F0-46DE-B331-FD1EDC41F8AD}" destId="{9177AF23-81C6-4A2F-97A9-9437EB9767D5}" srcOrd="0" destOrd="0" parTransId="{F21D579D-FE2C-48F2-B513-1D5695202D4F}" sibTransId="{60FAB35A-EF8D-4E9A-A8A0-E56DD2F479BC}"/>
    <dgm:cxn modelId="{DDBC5E34-CC46-4E38-85B7-B213BC00341E}" srcId="{200B4E63-70F0-46DE-B331-FD1EDC41F8AD}" destId="{70BE4B09-B49C-4BD4-A8C9-1201717129F7}" srcOrd="1" destOrd="0" parTransId="{EC778779-10C9-4E3E-B7F8-85665F0B1E2E}" sibTransId="{DB730BFF-2BC6-48A9-A5AD-A31999E56E54}"/>
    <dgm:cxn modelId="{23F96A44-C75E-4AF6-904B-6CAD98DB4E23}" srcId="{9177AF23-81C6-4A2F-97A9-9437EB9767D5}" destId="{D0C3BB0F-547C-467D-AF12-2BE1644499B8}" srcOrd="0" destOrd="0" parTransId="{1693AF42-88B8-4DA9-A244-48120EC7547F}" sibTransId="{C7427E35-57B9-4CD8-98F2-0B0E0F494217}"/>
    <dgm:cxn modelId="{09382546-AA04-4DDD-A3AF-0B0EA055D734}" type="presOf" srcId="{14B45CF2-0172-46E8-96F7-F3A8802756F1}" destId="{D6EFACBF-0011-4255-BF5B-5FD8C0B929E4}" srcOrd="0" destOrd="0" presId="urn:microsoft.com/office/officeart/2016/7/layout/BasicLinearProcessNumbered"/>
    <dgm:cxn modelId="{3F9C0373-59CE-40BE-9F8A-8609D15B9D21}" type="presOf" srcId="{D0C3BB0F-547C-467D-AF12-2BE1644499B8}" destId="{D3920FF8-2409-4D8A-BF3C-028BB6541015}" srcOrd="0" destOrd="1" presId="urn:microsoft.com/office/officeart/2016/7/layout/BasicLinearProcessNumbered"/>
    <dgm:cxn modelId="{179D6B54-1EA1-47DE-9799-3A953E13AC4A}" type="presOf" srcId="{70BE4B09-B49C-4BD4-A8C9-1201717129F7}" destId="{C659638C-4580-470A-8AF5-0288B63744DA}" srcOrd="1" destOrd="0" presId="urn:microsoft.com/office/officeart/2016/7/layout/BasicLinearProcessNumbered"/>
    <dgm:cxn modelId="{3562D657-F4DF-4766-95B9-9375B9D012D8}" type="presOf" srcId="{9177AF23-81C6-4A2F-97A9-9437EB9767D5}" destId="{D3920FF8-2409-4D8A-BF3C-028BB6541015}" srcOrd="1" destOrd="0" presId="urn:microsoft.com/office/officeart/2016/7/layout/BasicLinearProcessNumbered"/>
    <dgm:cxn modelId="{E8A1C258-D019-493D-877E-4F32106D6427}" type="presOf" srcId="{DB730BFF-2BC6-48A9-A5AD-A31999E56E54}" destId="{D7F06DAD-8657-443C-95CB-C16E8837E42C}" srcOrd="0" destOrd="0" presId="urn:microsoft.com/office/officeart/2016/7/layout/BasicLinearProcessNumbered"/>
    <dgm:cxn modelId="{392E0579-D2A6-495C-852C-DD79CBD3E737}" type="presOf" srcId="{70BE4B09-B49C-4BD4-A8C9-1201717129F7}" destId="{A67CF653-5AFC-4730-A672-93629A8C258A}" srcOrd="0" destOrd="0" presId="urn:microsoft.com/office/officeart/2016/7/layout/BasicLinearProcessNumbered"/>
    <dgm:cxn modelId="{0FD55382-25C3-4567-B9FD-9326F8029CF8}" type="presOf" srcId="{60FAB35A-EF8D-4E9A-A8A0-E56DD2F479BC}" destId="{A71B444A-87BA-410C-A1A4-5D02003726BD}" srcOrd="0" destOrd="0" presId="urn:microsoft.com/office/officeart/2016/7/layout/BasicLinearProcessNumbered"/>
    <dgm:cxn modelId="{B7E9F28A-6C80-4C65-9A71-60A6FB3AC529}" srcId="{14B45CF2-0172-46E8-96F7-F3A8802756F1}" destId="{56630C79-DD8D-4E82-94FE-BEFB63C61375}" srcOrd="0" destOrd="0" parTransId="{8080CEF5-58AA-4185-8120-B7A59CDF6B02}" sibTransId="{F3685AF1-C085-45BC-83D1-B5F38A5DAE83}"/>
    <dgm:cxn modelId="{20EABF97-F23A-4206-AC94-312928B574B1}" type="presOf" srcId="{200B4E63-70F0-46DE-B331-FD1EDC41F8AD}" destId="{54645462-94A7-4BFB-BB8E-52AF99CB7AC5}" srcOrd="0" destOrd="0" presId="urn:microsoft.com/office/officeart/2016/7/layout/BasicLinearProcessNumbered"/>
    <dgm:cxn modelId="{85149AA3-1FF5-4C12-B1AE-8B3BE489C9B8}" type="presOf" srcId="{14B45CF2-0172-46E8-96F7-F3A8802756F1}" destId="{E353D546-5184-4D0A-97B1-7FF03D1EEBCE}" srcOrd="1" destOrd="0" presId="urn:microsoft.com/office/officeart/2016/7/layout/BasicLinearProcessNumbered"/>
    <dgm:cxn modelId="{E8593AB2-615F-4BF2-BD84-114878508ADC}" srcId="{200B4E63-70F0-46DE-B331-FD1EDC41F8AD}" destId="{14B45CF2-0172-46E8-96F7-F3A8802756F1}" srcOrd="2" destOrd="0" parTransId="{9D9A7113-DD22-494C-8500-DF0EED173DD6}" sibTransId="{724BD60C-5FA2-439B-BD4E-513623D1212B}"/>
    <dgm:cxn modelId="{B526D4BC-E29D-401E-85BA-9415EF4CB381}" type="presOf" srcId="{724BD60C-5FA2-439B-BD4E-513623D1212B}" destId="{F85798E7-3D06-4D6A-81D1-4413A7A80A72}" srcOrd="0" destOrd="0" presId="urn:microsoft.com/office/officeart/2016/7/layout/BasicLinearProcessNumbered"/>
    <dgm:cxn modelId="{6C00B3BD-3F34-4BC6-8555-B303153F778B}" type="presOf" srcId="{DDB6792B-1E77-4BC9-A176-95E66599763A}" destId="{C659638C-4580-470A-8AF5-0288B63744DA}" srcOrd="0" destOrd="1" presId="urn:microsoft.com/office/officeart/2016/7/layout/BasicLinearProcessNumbered"/>
    <dgm:cxn modelId="{9C644877-1322-446B-BD21-8327A2F7C792}" type="presParOf" srcId="{54645462-94A7-4BFB-BB8E-52AF99CB7AC5}" destId="{76D5D15D-46BC-4502-9D5D-856E16B3585B}" srcOrd="0" destOrd="0" presId="urn:microsoft.com/office/officeart/2016/7/layout/BasicLinearProcessNumbered"/>
    <dgm:cxn modelId="{0F7A70AC-02D1-4477-93D4-01166964E5B7}" type="presParOf" srcId="{76D5D15D-46BC-4502-9D5D-856E16B3585B}" destId="{1DF0CF4E-2526-4BC9-B26B-6CF4FEBFD80A}" srcOrd="0" destOrd="0" presId="urn:microsoft.com/office/officeart/2016/7/layout/BasicLinearProcessNumbered"/>
    <dgm:cxn modelId="{BDB530C0-D020-4D46-A49F-DEC3500723CB}" type="presParOf" srcId="{76D5D15D-46BC-4502-9D5D-856E16B3585B}" destId="{A71B444A-87BA-410C-A1A4-5D02003726BD}" srcOrd="1" destOrd="0" presId="urn:microsoft.com/office/officeart/2016/7/layout/BasicLinearProcessNumbered"/>
    <dgm:cxn modelId="{EAD6A5BB-8E95-4B86-B70F-2B7E692C349F}" type="presParOf" srcId="{76D5D15D-46BC-4502-9D5D-856E16B3585B}" destId="{529C44C1-D472-4F5F-B3AF-C807D5834EF1}" srcOrd="2" destOrd="0" presId="urn:microsoft.com/office/officeart/2016/7/layout/BasicLinearProcessNumbered"/>
    <dgm:cxn modelId="{2F8694CA-4C86-418D-8AE7-4089FDC4026C}" type="presParOf" srcId="{76D5D15D-46BC-4502-9D5D-856E16B3585B}" destId="{D3920FF8-2409-4D8A-BF3C-028BB6541015}" srcOrd="3" destOrd="0" presId="urn:microsoft.com/office/officeart/2016/7/layout/BasicLinearProcessNumbered"/>
    <dgm:cxn modelId="{8E074E4B-B934-47B3-A067-4BE9DB3533C5}" type="presParOf" srcId="{54645462-94A7-4BFB-BB8E-52AF99CB7AC5}" destId="{43539519-2E8F-4BFF-B4FE-E1698930AFA8}" srcOrd="1" destOrd="0" presId="urn:microsoft.com/office/officeart/2016/7/layout/BasicLinearProcessNumbered"/>
    <dgm:cxn modelId="{D0F609E4-4CC3-4A42-ADC3-CAF3CD0BBEA0}" type="presParOf" srcId="{54645462-94A7-4BFB-BB8E-52AF99CB7AC5}" destId="{D298A6B4-82C8-4785-B10B-F05BC543E077}" srcOrd="2" destOrd="0" presId="urn:microsoft.com/office/officeart/2016/7/layout/BasicLinearProcessNumbered"/>
    <dgm:cxn modelId="{29CF0081-4FA8-41A3-83A8-6100363FABB3}" type="presParOf" srcId="{D298A6B4-82C8-4785-B10B-F05BC543E077}" destId="{A67CF653-5AFC-4730-A672-93629A8C258A}" srcOrd="0" destOrd="0" presId="urn:microsoft.com/office/officeart/2016/7/layout/BasicLinearProcessNumbered"/>
    <dgm:cxn modelId="{505952A1-A7B0-47EE-96FD-61B49F70198A}" type="presParOf" srcId="{D298A6B4-82C8-4785-B10B-F05BC543E077}" destId="{D7F06DAD-8657-443C-95CB-C16E8837E42C}" srcOrd="1" destOrd="0" presId="urn:microsoft.com/office/officeart/2016/7/layout/BasicLinearProcessNumbered"/>
    <dgm:cxn modelId="{AC600F07-BADD-4A9C-9F8F-D0EC165B0C2D}" type="presParOf" srcId="{D298A6B4-82C8-4785-B10B-F05BC543E077}" destId="{DF0F74BD-1CE2-4C14-A4E5-CDADF6AFCC75}" srcOrd="2" destOrd="0" presId="urn:microsoft.com/office/officeart/2016/7/layout/BasicLinearProcessNumbered"/>
    <dgm:cxn modelId="{02F15EF7-CE9B-4B5A-9857-DD6D8FD787C8}" type="presParOf" srcId="{D298A6B4-82C8-4785-B10B-F05BC543E077}" destId="{C659638C-4580-470A-8AF5-0288B63744DA}" srcOrd="3" destOrd="0" presId="urn:microsoft.com/office/officeart/2016/7/layout/BasicLinearProcessNumbered"/>
    <dgm:cxn modelId="{F0EDD49B-E6B1-480E-B5AB-3A8D1B76FF9C}" type="presParOf" srcId="{54645462-94A7-4BFB-BB8E-52AF99CB7AC5}" destId="{6F655093-7263-4881-94A3-F43B662F6C4C}" srcOrd="3" destOrd="0" presId="urn:microsoft.com/office/officeart/2016/7/layout/BasicLinearProcessNumbered"/>
    <dgm:cxn modelId="{B92B4830-659D-4E70-8575-6A1FDCC225B3}" type="presParOf" srcId="{54645462-94A7-4BFB-BB8E-52AF99CB7AC5}" destId="{8A16933F-ED87-4B79-8671-B4486AC93BA4}" srcOrd="4" destOrd="0" presId="urn:microsoft.com/office/officeart/2016/7/layout/BasicLinearProcessNumbered"/>
    <dgm:cxn modelId="{829EF8C2-CDB8-4C7E-9204-540905EEAC1D}" type="presParOf" srcId="{8A16933F-ED87-4B79-8671-B4486AC93BA4}" destId="{D6EFACBF-0011-4255-BF5B-5FD8C0B929E4}" srcOrd="0" destOrd="0" presId="urn:microsoft.com/office/officeart/2016/7/layout/BasicLinearProcessNumbered"/>
    <dgm:cxn modelId="{DB505DC0-0C4D-47E1-941F-B23523F6E809}" type="presParOf" srcId="{8A16933F-ED87-4B79-8671-B4486AC93BA4}" destId="{F85798E7-3D06-4D6A-81D1-4413A7A80A72}" srcOrd="1" destOrd="0" presId="urn:microsoft.com/office/officeart/2016/7/layout/BasicLinearProcessNumbered"/>
    <dgm:cxn modelId="{D167A39D-279C-4B4F-9D7C-94A92618D106}" type="presParOf" srcId="{8A16933F-ED87-4B79-8671-B4486AC93BA4}" destId="{6D34D277-941B-4871-A6D2-115A285399ED}" srcOrd="2" destOrd="0" presId="urn:microsoft.com/office/officeart/2016/7/layout/BasicLinearProcessNumbered"/>
    <dgm:cxn modelId="{0BDCFDA6-119C-48EC-BB66-D06C3A90417E}" type="presParOf" srcId="{8A16933F-ED87-4B79-8671-B4486AC93BA4}" destId="{E353D546-5184-4D0A-97B1-7FF03D1EEBC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0CF4E-2526-4BC9-B26B-6CF4FEBFD80A}">
      <dsp:nvSpPr>
        <dsp:cNvPr id="0" name=""/>
        <dsp:cNvSpPr/>
      </dsp:nvSpPr>
      <dsp:spPr>
        <a:xfrm>
          <a:off x="0" y="0"/>
          <a:ext cx="3286125" cy="36766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a:lnSpc>
              <a:spcPct val="90000"/>
            </a:lnSpc>
            <a:spcBef>
              <a:spcPct val="0"/>
            </a:spcBef>
            <a:spcAft>
              <a:spcPct val="35000"/>
            </a:spcAft>
            <a:buNone/>
          </a:pPr>
          <a:r>
            <a:rPr lang="en-US" sz="2100" kern="1200" dirty="0">
              <a:latin typeface="Raleway" panose="020B0503030101060003" pitchFamily="34" charset="0"/>
            </a:rPr>
            <a:t>Show</a:t>
          </a:r>
        </a:p>
        <a:p>
          <a:pPr marL="171450" lvl="1" indent="-171450" algn="l" defTabSz="711200">
            <a:lnSpc>
              <a:spcPct val="90000"/>
            </a:lnSpc>
            <a:spcBef>
              <a:spcPct val="0"/>
            </a:spcBef>
            <a:spcAft>
              <a:spcPct val="15000"/>
            </a:spcAft>
            <a:buChar char="•"/>
          </a:pPr>
          <a:r>
            <a:rPr lang="en-US" sz="1600" kern="1200" dirty="0">
              <a:latin typeface="Raleway" panose="020B0503030101060003" pitchFamily="34" charset="0"/>
            </a:rPr>
            <a:t>Show respect for  your co-worker at all times, particularly when mistakes happen.</a:t>
          </a:r>
        </a:p>
      </dsp:txBody>
      <dsp:txXfrm>
        <a:off x="0" y="1397134"/>
        <a:ext cx="3286125" cy="2206002"/>
      </dsp:txXfrm>
    </dsp:sp>
    <dsp:sp modelId="{A71B444A-87BA-410C-A1A4-5D02003726BD}">
      <dsp:nvSpPr>
        <dsp:cNvPr id="0" name=""/>
        <dsp:cNvSpPr/>
      </dsp:nvSpPr>
      <dsp:spPr>
        <a:xfrm>
          <a:off x="1001623" y="377208"/>
          <a:ext cx="1103001" cy="11030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94" tIns="12700" rIns="85994"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Raleway" panose="020B0503030101060003" pitchFamily="34" charset="0"/>
            </a:rPr>
            <a:t>1</a:t>
          </a:r>
          <a:endParaRPr lang="en-US" sz="4800" kern="1200" dirty="0">
            <a:latin typeface="Raleway" panose="020B0503030101060003" pitchFamily="34" charset="0"/>
          </a:endParaRPr>
        </a:p>
      </dsp:txBody>
      <dsp:txXfrm>
        <a:off x="1163154" y="538739"/>
        <a:ext cx="779939" cy="779939"/>
      </dsp:txXfrm>
    </dsp:sp>
    <dsp:sp modelId="{529C44C1-D472-4F5F-B3AF-C807D5834EF1}">
      <dsp:nvSpPr>
        <dsp:cNvPr id="0" name=""/>
        <dsp:cNvSpPr/>
      </dsp:nvSpPr>
      <dsp:spPr>
        <a:xfrm>
          <a:off x="0" y="3676599"/>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CF653-5AFC-4730-A672-93629A8C258A}">
      <dsp:nvSpPr>
        <dsp:cNvPr id="0" name=""/>
        <dsp:cNvSpPr/>
      </dsp:nvSpPr>
      <dsp:spPr>
        <a:xfrm>
          <a:off x="3614737" y="0"/>
          <a:ext cx="3286125" cy="3676671"/>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a:lnSpc>
              <a:spcPct val="90000"/>
            </a:lnSpc>
            <a:spcBef>
              <a:spcPct val="0"/>
            </a:spcBef>
            <a:spcAft>
              <a:spcPct val="35000"/>
            </a:spcAft>
            <a:buNone/>
          </a:pPr>
          <a:r>
            <a:rPr lang="en-US" sz="2100" kern="1200" dirty="0">
              <a:latin typeface="Raleway" panose="020B0503030101060003" pitchFamily="34" charset="0"/>
            </a:rPr>
            <a:t>Express</a:t>
          </a:r>
        </a:p>
        <a:p>
          <a:pPr marL="171450" lvl="1" indent="-171450" algn="l" defTabSz="711200">
            <a:lnSpc>
              <a:spcPct val="90000"/>
            </a:lnSpc>
            <a:spcBef>
              <a:spcPct val="0"/>
            </a:spcBef>
            <a:spcAft>
              <a:spcPct val="15000"/>
            </a:spcAft>
            <a:buChar char="•"/>
          </a:pPr>
          <a:r>
            <a:rPr lang="en-US" sz="1600" kern="1200" dirty="0">
              <a:latin typeface="Raleway" panose="020B0503030101060003" pitchFamily="34" charset="0"/>
            </a:rPr>
            <a:t>How to express gratitude for the Maintenance Team hard work with gestures of both small and large.</a:t>
          </a:r>
        </a:p>
      </dsp:txBody>
      <dsp:txXfrm>
        <a:off x="3614737" y="1397134"/>
        <a:ext cx="3286125" cy="2206002"/>
      </dsp:txXfrm>
    </dsp:sp>
    <dsp:sp modelId="{D7F06DAD-8657-443C-95CB-C16E8837E42C}">
      <dsp:nvSpPr>
        <dsp:cNvPr id="0" name=""/>
        <dsp:cNvSpPr/>
      </dsp:nvSpPr>
      <dsp:spPr>
        <a:xfrm>
          <a:off x="4706299" y="367667"/>
          <a:ext cx="1103001" cy="110300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94" tIns="12700" rIns="85994"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Raleway" panose="020B0503030101060003" pitchFamily="34" charset="0"/>
            </a:rPr>
            <a:t>2</a:t>
          </a:r>
          <a:endParaRPr lang="en-US" sz="4800" kern="1200" dirty="0">
            <a:latin typeface="Raleway" panose="020B0503030101060003" pitchFamily="34" charset="0"/>
          </a:endParaRPr>
        </a:p>
      </dsp:txBody>
      <dsp:txXfrm>
        <a:off x="4867830" y="529198"/>
        <a:ext cx="779939" cy="779939"/>
      </dsp:txXfrm>
    </dsp:sp>
    <dsp:sp modelId="{DF0F74BD-1CE2-4C14-A4E5-CDADF6AFCC75}">
      <dsp:nvSpPr>
        <dsp:cNvPr id="0" name=""/>
        <dsp:cNvSpPr/>
      </dsp:nvSpPr>
      <dsp:spPr>
        <a:xfrm>
          <a:off x="3614737" y="3676599"/>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FACBF-0011-4255-BF5B-5FD8C0B929E4}">
      <dsp:nvSpPr>
        <dsp:cNvPr id="0" name=""/>
        <dsp:cNvSpPr/>
      </dsp:nvSpPr>
      <dsp:spPr>
        <a:xfrm>
          <a:off x="7229475" y="0"/>
          <a:ext cx="3286125" cy="367667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a:lnSpc>
              <a:spcPct val="90000"/>
            </a:lnSpc>
            <a:spcBef>
              <a:spcPct val="0"/>
            </a:spcBef>
            <a:spcAft>
              <a:spcPct val="35000"/>
            </a:spcAft>
            <a:buNone/>
          </a:pPr>
          <a:r>
            <a:rPr lang="en-US" sz="2100" kern="1200" dirty="0">
              <a:latin typeface="Raleway" panose="020B0503030101060003" pitchFamily="34" charset="0"/>
            </a:rPr>
            <a:t>Deliver</a:t>
          </a:r>
        </a:p>
        <a:p>
          <a:pPr marL="171450" lvl="1" indent="-171450" algn="l" defTabSz="711200">
            <a:lnSpc>
              <a:spcPct val="90000"/>
            </a:lnSpc>
            <a:spcBef>
              <a:spcPct val="0"/>
            </a:spcBef>
            <a:spcAft>
              <a:spcPct val="15000"/>
            </a:spcAft>
            <a:buChar char="•"/>
          </a:pPr>
          <a:r>
            <a:rPr lang="en-US" sz="1600" kern="1200" dirty="0">
              <a:latin typeface="Raleway" panose="020B0503030101060003" pitchFamily="34" charset="0"/>
            </a:rPr>
            <a:t>How Maintenance will deliver great service with a little more effort and support from other Team Members.</a:t>
          </a:r>
        </a:p>
      </dsp:txBody>
      <dsp:txXfrm>
        <a:off x="7229475" y="1397134"/>
        <a:ext cx="3286125" cy="2206002"/>
      </dsp:txXfrm>
    </dsp:sp>
    <dsp:sp modelId="{F85798E7-3D06-4D6A-81D1-4413A7A80A72}">
      <dsp:nvSpPr>
        <dsp:cNvPr id="0" name=""/>
        <dsp:cNvSpPr/>
      </dsp:nvSpPr>
      <dsp:spPr>
        <a:xfrm>
          <a:off x="8321036" y="367667"/>
          <a:ext cx="1103001" cy="110300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94" tIns="12700" rIns="85994"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Raleway" panose="020B0503030101060003" pitchFamily="34" charset="0"/>
            </a:rPr>
            <a:t>3</a:t>
          </a:r>
          <a:endParaRPr lang="en-US" sz="4800" kern="1200" dirty="0">
            <a:latin typeface="Raleway" panose="020B0503030101060003" pitchFamily="34" charset="0"/>
          </a:endParaRPr>
        </a:p>
      </dsp:txBody>
      <dsp:txXfrm>
        <a:off x="8482567" y="529198"/>
        <a:ext cx="779939" cy="779939"/>
      </dsp:txXfrm>
    </dsp:sp>
    <dsp:sp modelId="{6D34D277-941B-4871-A6D2-115A285399ED}">
      <dsp:nvSpPr>
        <dsp:cNvPr id="0" name=""/>
        <dsp:cNvSpPr/>
      </dsp:nvSpPr>
      <dsp:spPr>
        <a:xfrm>
          <a:off x="7229475" y="3676599"/>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AE1418A-3787-46F8-A712-C7D8266D8305}" type="datetimeFigureOut">
              <a:rPr lang="en-US" smtClean="0"/>
              <a:t>7/24/2019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C9E95F5-7D8C-454D-A3DB-E3073640CEB6}" type="slidenum">
              <a:rPr lang="en-US" smtClean="0"/>
              <a:t>‹#›</a:t>
            </a:fld>
            <a:endParaRPr lang="en-US"/>
          </a:p>
        </p:txBody>
      </p:sp>
    </p:spTree>
    <p:extLst>
      <p:ext uri="{BB962C8B-B14F-4D97-AF65-F5344CB8AC3E}">
        <p14:creationId xmlns:p14="http://schemas.microsoft.com/office/powerpoint/2010/main" val="405115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ox5578.temp.domains/~propeud3/just-grounds-just-the-first-impress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maintenance team at a property is often the secret ingredient to a property’s success.  A perfect move in, free of any repair items creates a great first impression for a new resident.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appearance </a:t>
            </a:r>
            <a:r>
              <a:rPr lang="en-US" sz="1200" b="0" i="0" u="none" strike="noStrike" kern="1200" dirty="0">
                <a:solidFill>
                  <a:schemeClr val="tx1"/>
                </a:solidFill>
                <a:effectLst/>
                <a:latin typeface="+mn-lt"/>
                <a:ea typeface="+mn-ea"/>
                <a:cs typeface="+mn-cs"/>
              </a:rPr>
              <a:t>of the grounds, hallways, and any common areas can determine whether a prospect drives in to tour the property or just drives by.</a:t>
            </a:r>
          </a:p>
          <a:p>
            <a:endParaRPr lang="en-US" sz="1200" b="0" i="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The timeliness, accuracy and customer service attitude presented when responding to a service request, may be the only contact a resident has with your staff during their occupancy.  The tone and responsiveness of maintenance may influence the renewal decision more than the new rental rate.</a:t>
            </a:r>
            <a:endParaRPr lang="en-US" dirty="0"/>
          </a:p>
        </p:txBody>
      </p:sp>
      <p:sp>
        <p:nvSpPr>
          <p:cNvPr id="4" name="Slide Number Placeholder 3"/>
          <p:cNvSpPr>
            <a:spLocks noGrp="1"/>
          </p:cNvSpPr>
          <p:nvPr>
            <p:ph type="sldNum" sz="quarter" idx="5"/>
          </p:nvPr>
        </p:nvSpPr>
        <p:spPr/>
        <p:txBody>
          <a:bodyPr/>
          <a:lstStyle/>
          <a:p>
            <a:fld id="{5C9E95F5-7D8C-454D-A3DB-E3073640CEB6}" type="slidenum">
              <a:rPr lang="en-US" smtClean="0"/>
              <a:t>1</a:t>
            </a:fld>
            <a:endParaRPr lang="en-US"/>
          </a:p>
        </p:txBody>
      </p:sp>
    </p:spTree>
    <p:extLst>
      <p:ext uri="{BB962C8B-B14F-4D97-AF65-F5344CB8AC3E}">
        <p14:creationId xmlns:p14="http://schemas.microsoft.com/office/powerpoint/2010/main" val="153549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E95F5-7D8C-454D-A3DB-E3073640CEB6}" type="slidenum">
              <a:rPr lang="en-US" smtClean="0"/>
              <a:t>2</a:t>
            </a:fld>
            <a:endParaRPr lang="en-US"/>
          </a:p>
        </p:txBody>
      </p:sp>
    </p:spTree>
    <p:extLst>
      <p:ext uri="{BB962C8B-B14F-4D97-AF65-F5344CB8AC3E}">
        <p14:creationId xmlns:p14="http://schemas.microsoft.com/office/powerpoint/2010/main" val="335240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an us versus them approach.  WE ALL work for the same team ~ maybe  sometimes there is a lack of appreciation for each others job</a:t>
            </a:r>
          </a:p>
          <a:p>
            <a:r>
              <a:rPr lang="en-US" dirty="0"/>
              <a:t>Maintenance ` the office sits all day in the A/C </a:t>
            </a:r>
          </a:p>
          <a:p>
            <a:r>
              <a:rPr lang="en-US" dirty="0"/>
              <a:t>Leasing – why cant maintenance get things done faster.  What have they been doing all day?  </a:t>
            </a:r>
          </a:p>
          <a:p>
            <a:r>
              <a:rPr lang="en-US" dirty="0"/>
              <a:t>Sound familiar??</a:t>
            </a:r>
          </a:p>
          <a:p>
            <a:r>
              <a:rPr lang="en-US" dirty="0"/>
              <a:t>WE are not on opposing teams.  It takes a village to run our properties.</a:t>
            </a:r>
          </a:p>
          <a:p>
            <a:endParaRPr lang="en-US" dirty="0"/>
          </a:p>
          <a:p>
            <a:r>
              <a:rPr lang="en-US" dirty="0"/>
              <a:t>Has anyone ever tried swapping positions for job shadowing?  Not just a couple of hours, but the entire day. </a:t>
            </a:r>
            <a:r>
              <a:rPr lang="en-US" sz="1200" u="none" strike="noStrike" kern="1200" dirty="0">
                <a:solidFill>
                  <a:schemeClr val="tx1"/>
                </a:solidFill>
                <a:effectLst/>
                <a:latin typeface="+mn-lt"/>
                <a:ea typeface="+mn-ea"/>
                <a:cs typeface="+mn-cs"/>
              </a:rPr>
              <a:t>In other words, they're provided a snapshot of a day in the life.  Some ways you can help</a:t>
            </a:r>
          </a:p>
          <a:p>
            <a:pPr marL="228600" indent="-228600">
              <a:buAutoNum type="arabicPeriod"/>
            </a:pPr>
            <a:r>
              <a:rPr lang="en-US" sz="1200" u="none" strike="noStrike" kern="1200" dirty="0">
                <a:solidFill>
                  <a:schemeClr val="tx1"/>
                </a:solidFill>
                <a:effectLst/>
                <a:latin typeface="+mn-lt"/>
                <a:ea typeface="+mn-ea"/>
                <a:cs typeface="+mn-cs"/>
              </a:rPr>
              <a:t>Make sure that all service requests are thorough.  Get informative and detailed information  BE sure to ask the resident specific questions about the service, it, which sink leaks.  What window will not stay open.  What part of the </a:t>
            </a:r>
            <a:r>
              <a:rPr lang="en-US" sz="1200" u="none" strike="noStrike" kern="1200" dirty="0" err="1">
                <a:solidFill>
                  <a:schemeClr val="tx1"/>
                </a:solidFill>
                <a:effectLst/>
                <a:latin typeface="+mn-lt"/>
                <a:ea typeface="+mn-ea"/>
                <a:cs typeface="+mn-cs"/>
              </a:rPr>
              <a:t>refri</a:t>
            </a:r>
            <a:r>
              <a:rPr lang="en-US" sz="1200" u="none" strike="noStrike" kern="1200" dirty="0">
                <a:solidFill>
                  <a:schemeClr val="tx1"/>
                </a:solidFill>
                <a:effectLst/>
                <a:latin typeface="+mn-lt"/>
                <a:ea typeface="+mn-ea"/>
                <a:cs typeface="+mn-cs"/>
              </a:rPr>
              <a:t>. Doesn’t work?   When did the problem begin..  Deciphering a service request takes time away from the job</a:t>
            </a:r>
          </a:p>
          <a:p>
            <a:pPr marL="228600" indent="-228600">
              <a:buAutoNum type="arabicPeriod"/>
            </a:pPr>
            <a:r>
              <a:rPr lang="en-US" sz="1200" u="none" strike="noStrike" kern="1200" dirty="0">
                <a:solidFill>
                  <a:schemeClr val="tx1"/>
                </a:solidFill>
                <a:effectLst/>
                <a:latin typeface="+mn-lt"/>
                <a:ea typeface="+mn-ea"/>
                <a:cs typeface="+mn-cs"/>
              </a:rPr>
              <a:t>Be aware of how may times you are contacting maintenance during the work day.  Interruptions cause delays.  Save your contact for urgent  concerns.</a:t>
            </a:r>
          </a:p>
        </p:txBody>
      </p:sp>
      <p:sp>
        <p:nvSpPr>
          <p:cNvPr id="4" name="Slide Number Placeholder 3"/>
          <p:cNvSpPr>
            <a:spLocks noGrp="1"/>
          </p:cNvSpPr>
          <p:nvPr>
            <p:ph type="sldNum" sz="quarter" idx="5"/>
          </p:nvPr>
        </p:nvSpPr>
        <p:spPr/>
        <p:txBody>
          <a:bodyPr/>
          <a:lstStyle/>
          <a:p>
            <a:fld id="{5C9E95F5-7D8C-454D-A3DB-E3073640CEB6}" type="slidenum">
              <a:rPr lang="en-US" smtClean="0"/>
              <a:t>3</a:t>
            </a:fld>
            <a:endParaRPr lang="en-US"/>
          </a:p>
        </p:txBody>
      </p:sp>
    </p:spTree>
    <p:extLst>
      <p:ext uri="{BB962C8B-B14F-4D97-AF65-F5344CB8AC3E}">
        <p14:creationId xmlns:p14="http://schemas.microsoft.com/office/powerpoint/2010/main" val="185513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Has anyone ever tried swapping positions for job shadowing?  Not just a couple of hours, but the entire day. </a:t>
            </a:r>
            <a:r>
              <a:rPr lang="en-US" sz="1200" u="none" strike="noStrike" kern="1200" dirty="0">
                <a:solidFill>
                  <a:schemeClr val="tx1"/>
                </a:solidFill>
                <a:effectLst/>
                <a:latin typeface="+mn-lt"/>
                <a:ea typeface="+mn-ea"/>
                <a:cs typeface="+mn-cs"/>
              </a:rPr>
              <a:t>In other words, they're provided a snapshot of a day in the life of the person.  Working alongside for service, turns or HVAC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day of job-sharing could be an eye-opener for the leasing team,”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Partnering with a maintenance Technician, with service request in hand, demonstrating the difference between a well-written service request is a learning experience that won’t be forgotten.”</a:t>
            </a:r>
          </a:p>
          <a:p>
            <a:r>
              <a:rPr lang="en-US" sz="1200" b="0" i="0" u="none" strike="noStrike" kern="1200" dirty="0">
                <a:solidFill>
                  <a:schemeClr val="tx1"/>
                </a:solidFill>
                <a:effectLst/>
                <a:latin typeface="+mn-lt"/>
                <a:ea typeface="+mn-ea"/>
                <a:cs typeface="+mn-cs"/>
              </a:rPr>
              <a:t>When preparing the service request, It is important to remember to get permission to enter the apartment, ask about the presence of pets in the household and take down a contact home number.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call either from the leasing team, maintenance supervisor or technician to clarify the service request demonstrates a desire to provide satisfactory customer service,”</a:t>
            </a:r>
            <a:endParaRPr lang="en-US" dirty="0"/>
          </a:p>
          <a:p>
            <a:endParaRPr lang="en-US" dirty="0"/>
          </a:p>
        </p:txBody>
      </p:sp>
      <p:sp>
        <p:nvSpPr>
          <p:cNvPr id="4" name="Slide Number Placeholder 3"/>
          <p:cNvSpPr>
            <a:spLocks noGrp="1"/>
          </p:cNvSpPr>
          <p:nvPr>
            <p:ph type="sldNum" sz="quarter" idx="5"/>
          </p:nvPr>
        </p:nvSpPr>
        <p:spPr/>
        <p:txBody>
          <a:bodyPr/>
          <a:lstStyle/>
          <a:p>
            <a:fld id="{5C9E95F5-7D8C-454D-A3DB-E3073640CEB6}" type="slidenum">
              <a:rPr lang="en-US" smtClean="0"/>
              <a:t>4</a:t>
            </a:fld>
            <a:endParaRPr lang="en-US"/>
          </a:p>
        </p:txBody>
      </p:sp>
    </p:spTree>
    <p:extLst>
      <p:ext uri="{BB962C8B-B14F-4D97-AF65-F5344CB8AC3E}">
        <p14:creationId xmlns:p14="http://schemas.microsoft.com/office/powerpoint/2010/main" val="265910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Your maintenance team is also becoming an important interaction point with your residents,  As more and more tasks such as paying rent become automated, your residents are interacting with your leasing team less. </a:t>
            </a:r>
          </a:p>
          <a:p>
            <a:r>
              <a:rPr lang="en-US" sz="1200" b="0" i="0" u="none" strike="noStrike" kern="1200" dirty="0">
                <a:solidFill>
                  <a:schemeClr val="tx1"/>
                </a:solidFill>
                <a:effectLst/>
                <a:latin typeface="+mn-lt"/>
                <a:ea typeface="+mn-ea"/>
                <a:cs typeface="+mn-cs"/>
              </a:rPr>
              <a:t>This means more customer service and lease-renewal influence is put onto your maintenance team, the very members of your staff who are the most likely to be left out of the customer training you offer.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But getting customer-service focused maintenance technicians starts with hiring.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Training your new maintenance hires on the core values of the company will give them the knowledge and skills they need to perform well in all aspects of their position, it should teach your maintenance staff service etiquette, how to interact with residents and other areas of concern.</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9E95F5-7D8C-454D-A3DB-E3073640CEB6}" type="slidenum">
              <a:rPr lang="en-US" smtClean="0"/>
              <a:t>5</a:t>
            </a:fld>
            <a:endParaRPr lang="en-US"/>
          </a:p>
        </p:txBody>
      </p:sp>
    </p:spTree>
    <p:extLst>
      <p:ext uri="{BB962C8B-B14F-4D97-AF65-F5344CB8AC3E}">
        <p14:creationId xmlns:p14="http://schemas.microsoft.com/office/powerpoint/2010/main" val="156931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 have had a lot of supervisors in my day and I have learned something from every single one, and have been able to work well with every one </a:t>
            </a:r>
            <a:r>
              <a:rPr lang="en-US" sz="1200" b="1" i="0" u="none" strike="noStrike" kern="1200" dirty="0">
                <a:solidFill>
                  <a:schemeClr val="tx1"/>
                </a:solidFill>
                <a:effectLst/>
                <a:latin typeface="+mn-lt"/>
                <a:ea typeface="+mn-ea"/>
                <a:cs typeface="+mn-cs"/>
              </a:rPr>
              <a:t>by appreciating their unique style and needs. But the supervisors I have learned the MOST from are all people who showed me their appreciation and in turn I wanted to do my very best for them. </a:t>
            </a:r>
          </a:p>
          <a:p>
            <a:r>
              <a:rPr lang="en-US" sz="1200" b="0" i="0" u="none" strike="noStrike" kern="1200" dirty="0">
                <a:solidFill>
                  <a:schemeClr val="tx1"/>
                </a:solidFill>
                <a:effectLst/>
                <a:latin typeface="+mn-lt"/>
                <a:ea typeface="+mn-ea"/>
                <a:cs typeface="+mn-cs"/>
              </a:rPr>
              <a:t>Smart employers know it’s easier to retain good employees than to replace them. If you want loyal employees treat them right!</a:t>
            </a:r>
          </a:p>
          <a:p>
            <a:pPr marL="228600" indent="-228600">
              <a:buAutoNum type="arabicPeriod"/>
            </a:pPr>
            <a:r>
              <a:rPr lang="en-US" dirty="0"/>
              <a:t>Fosters </a:t>
            </a:r>
            <a:r>
              <a:rPr lang="en-US" dirty="0" err="1"/>
              <a:t>loyality</a:t>
            </a:r>
            <a:r>
              <a:rPr lang="en-US" dirty="0"/>
              <a:t>  </a:t>
            </a:r>
            <a:r>
              <a:rPr lang="en-US" b="1" dirty="0"/>
              <a:t>Teamwork makes the dream work.  </a:t>
            </a:r>
            <a:r>
              <a:rPr lang="en-US" dirty="0"/>
              <a:t>A loyal employee is the </a:t>
            </a:r>
            <a:r>
              <a:rPr lang="en-US" b="1" dirty="0"/>
              <a:t>foundation of any successful business</a:t>
            </a:r>
            <a:r>
              <a:rPr lang="en-US" dirty="0"/>
              <a:t>.</a:t>
            </a:r>
          </a:p>
          <a:p>
            <a:pPr marL="228600" indent="-228600">
              <a:buAutoNum type="arabicPeriod"/>
            </a:pPr>
            <a:r>
              <a:rPr lang="en-US" dirty="0"/>
              <a:t>It boosts confidence `- </a:t>
            </a:r>
            <a:r>
              <a:rPr lang="en-US" b="1" dirty="0"/>
              <a:t>make them feel good about the work that they do.  Higher confidence is associated with better performance</a:t>
            </a:r>
          </a:p>
          <a:p>
            <a:pPr marL="228600" indent="-228600">
              <a:buAutoNum type="arabicPeriod"/>
            </a:pPr>
            <a:r>
              <a:rPr lang="en-US" dirty="0"/>
              <a:t>Doing the first 2 - helps you retain your best talent</a:t>
            </a:r>
          </a:p>
          <a:p>
            <a:endParaRPr lang="en-US" dirty="0"/>
          </a:p>
        </p:txBody>
      </p:sp>
      <p:sp>
        <p:nvSpPr>
          <p:cNvPr id="4" name="Slide Number Placeholder 3"/>
          <p:cNvSpPr>
            <a:spLocks noGrp="1"/>
          </p:cNvSpPr>
          <p:nvPr>
            <p:ph type="sldNum" sz="quarter" idx="5"/>
          </p:nvPr>
        </p:nvSpPr>
        <p:spPr/>
        <p:txBody>
          <a:bodyPr/>
          <a:lstStyle/>
          <a:p>
            <a:fld id="{5C9E95F5-7D8C-454D-A3DB-E3073640CEB6}" type="slidenum">
              <a:rPr lang="en-US" smtClean="0"/>
              <a:t>6</a:t>
            </a:fld>
            <a:endParaRPr lang="en-US"/>
          </a:p>
        </p:txBody>
      </p:sp>
    </p:spTree>
    <p:extLst>
      <p:ext uri="{BB962C8B-B14F-4D97-AF65-F5344CB8AC3E}">
        <p14:creationId xmlns:p14="http://schemas.microsoft.com/office/powerpoint/2010/main" val="92131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strike="noStrike" kern="1200" dirty="0">
                <a:solidFill>
                  <a:schemeClr val="tx1"/>
                </a:solidFill>
                <a:effectLst/>
                <a:latin typeface="+mn-lt"/>
                <a:ea typeface="+mn-ea"/>
                <a:cs typeface="+mn-cs"/>
              </a:rPr>
              <a:t>Making calls at the beginning of the day or the end </a:t>
            </a:r>
            <a:r>
              <a:rPr lang="en-US" sz="1200" u="none" strike="noStrike" kern="1200" dirty="0">
                <a:solidFill>
                  <a:schemeClr val="tx1"/>
                </a:solidFill>
                <a:effectLst/>
                <a:latin typeface="+mn-lt"/>
                <a:ea typeface="+mn-ea"/>
                <a:cs typeface="+mn-cs"/>
              </a:rPr>
              <a:t>of the day isn’t going to disrupt the work schedule.  Satisfactory? explain the repair? Questions? and </a:t>
            </a:r>
            <a:r>
              <a:rPr lang="en-US" sz="1200" b="1" u="none" strike="noStrike" kern="1200" dirty="0">
                <a:solidFill>
                  <a:schemeClr val="tx1"/>
                </a:solidFill>
                <a:effectLst/>
                <a:latin typeface="+mn-lt"/>
                <a:ea typeface="+mn-ea"/>
                <a:cs typeface="+mn-cs"/>
              </a:rPr>
              <a:t>most important, accept the compliments and thanks for a job well done</a:t>
            </a:r>
          </a:p>
          <a:p>
            <a:endParaRPr lang="en-US" sz="1200" b="1" u="none" strike="noStrike"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New Move in</a:t>
            </a:r>
            <a:r>
              <a:rPr lang="en-US" sz="1200" u="none" strike="noStrike"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point out the details, showing off the workmanship</a:t>
            </a:r>
            <a:r>
              <a:rPr lang="en-US" sz="1200" u="none" strike="noStrike" kern="1200" dirty="0">
                <a:solidFill>
                  <a:schemeClr val="tx1"/>
                </a:solidFill>
                <a:effectLst/>
                <a:latin typeface="+mn-lt"/>
                <a:ea typeface="+mn-ea"/>
                <a:cs typeface="+mn-cs"/>
              </a:rPr>
              <a:t>.  or, use a welcome letter or card to welcome the resident to the </a:t>
            </a:r>
            <a:r>
              <a:rPr lang="en-US" sz="1200" b="1" u="none" strike="noStrike" kern="1200" dirty="0">
                <a:solidFill>
                  <a:schemeClr val="tx1"/>
                </a:solidFill>
                <a:effectLst/>
                <a:latin typeface="+mn-lt"/>
                <a:ea typeface="+mn-ea"/>
                <a:cs typeface="+mn-cs"/>
              </a:rPr>
              <a:t>property including the signatures of every team member that assisted in the turnover and preparation of the apartment.</a:t>
            </a:r>
          </a:p>
          <a:p>
            <a:endParaRPr lang="en-US" sz="1200" u="none" strike="noStrike" kern="1200" dirty="0">
              <a:solidFill>
                <a:schemeClr val="tx1"/>
              </a:solidFill>
              <a:effectLst/>
              <a:latin typeface="+mn-lt"/>
              <a:ea typeface="+mn-ea"/>
              <a:cs typeface="+mn-cs"/>
            </a:endParaRPr>
          </a:p>
          <a:p>
            <a:pPr fontAlgn="base"/>
            <a:r>
              <a:rPr lang="en-US" sz="1200" b="1" u="none" strike="noStrike" kern="1200" dirty="0">
                <a:solidFill>
                  <a:schemeClr val="tx1"/>
                </a:solidFill>
                <a:effectLst/>
                <a:latin typeface="+mn-lt"/>
                <a:ea typeface="+mn-ea"/>
                <a:cs typeface="+mn-cs"/>
              </a:rPr>
              <a:t>opportunity to be recognized by residents is so much more rewarding, than the second hand thanks</a:t>
            </a:r>
            <a:r>
              <a:rPr lang="en-US" sz="1200" u="none" strike="noStrike" kern="1200" dirty="0">
                <a:solidFill>
                  <a:schemeClr val="tx1"/>
                </a:solidFill>
                <a:effectLst/>
                <a:latin typeface="+mn-lt"/>
                <a:ea typeface="+mn-ea"/>
                <a:cs typeface="+mn-cs"/>
              </a:rPr>
              <a:t> resulting when the office staff receives the thanks or feedback, and then repeats the conversation to the team.</a:t>
            </a:r>
          </a:p>
          <a:p>
            <a:pPr fontAlgn="base"/>
            <a:endParaRPr lang="en-US" sz="1200" u="none" strike="noStrike" kern="1200" dirty="0">
              <a:solidFill>
                <a:schemeClr val="tx1"/>
              </a:solidFill>
              <a:effectLst/>
              <a:latin typeface="+mn-lt"/>
              <a:ea typeface="+mn-ea"/>
              <a:cs typeface="+mn-cs"/>
            </a:endParaRPr>
          </a:p>
          <a:p>
            <a:pPr fontAlgn="base"/>
            <a:r>
              <a:rPr lang="en-US" sz="1200" u="none" strike="noStrike" kern="1200" dirty="0">
                <a:solidFill>
                  <a:schemeClr val="tx1"/>
                </a:solidFill>
                <a:effectLst/>
                <a:latin typeface="+mn-lt"/>
                <a:ea typeface="+mn-ea"/>
                <a:cs typeface="+mn-cs"/>
              </a:rPr>
              <a:t>Let’s give our team the credit that’s due to them, the opportunity for this positive feedback </a:t>
            </a:r>
            <a:r>
              <a:rPr lang="en-US" sz="1200" b="1" u="none" strike="noStrike" kern="1200" dirty="0">
                <a:solidFill>
                  <a:schemeClr val="tx1"/>
                </a:solidFill>
                <a:effectLst/>
                <a:latin typeface="+mn-lt"/>
                <a:ea typeface="+mn-ea"/>
                <a:cs typeface="+mn-cs"/>
              </a:rPr>
              <a:t>will encourage ownership in the turnover and cleaning responsibilities</a:t>
            </a:r>
            <a:r>
              <a:rPr lang="en-US" sz="1200" u="none" strike="noStrike" kern="1200" dirty="0">
                <a:solidFill>
                  <a:schemeClr val="tx1"/>
                </a:solidFill>
                <a:effectLst/>
                <a:latin typeface="+mn-lt"/>
                <a:ea typeface="+mn-ea"/>
                <a:cs typeface="+mn-cs"/>
              </a:rPr>
              <a:t>. </a:t>
            </a:r>
          </a:p>
          <a:p>
            <a:pPr fontAlgn="base"/>
            <a:r>
              <a:rPr lang="en-US" sz="1200" b="1" u="none" strike="noStrike" kern="1200" dirty="0">
                <a:solidFill>
                  <a:schemeClr val="tx1"/>
                </a:solidFill>
                <a:effectLst/>
                <a:latin typeface="+mn-lt"/>
                <a:ea typeface="+mn-ea"/>
                <a:cs typeface="+mn-cs"/>
              </a:rPr>
              <a:t>Each of these recognition ideas demonstrates the pride we have in our team efforts.  Building an team environment focused on recognition creates ownership</a:t>
            </a:r>
            <a:endParaRPr lang="en-US" b="1" dirty="0"/>
          </a:p>
        </p:txBody>
      </p:sp>
      <p:sp>
        <p:nvSpPr>
          <p:cNvPr id="4" name="Slide Number Placeholder 3"/>
          <p:cNvSpPr>
            <a:spLocks noGrp="1"/>
          </p:cNvSpPr>
          <p:nvPr>
            <p:ph type="sldNum" sz="quarter" idx="5"/>
          </p:nvPr>
        </p:nvSpPr>
        <p:spPr/>
        <p:txBody>
          <a:bodyPr/>
          <a:lstStyle/>
          <a:p>
            <a:fld id="{5C9E95F5-7D8C-454D-A3DB-E3073640CEB6}" type="slidenum">
              <a:rPr lang="en-US" smtClean="0"/>
              <a:t>7</a:t>
            </a:fld>
            <a:endParaRPr lang="en-US"/>
          </a:p>
        </p:txBody>
      </p:sp>
    </p:spTree>
    <p:extLst>
      <p:ext uri="{BB962C8B-B14F-4D97-AF65-F5344CB8AC3E}">
        <p14:creationId xmlns:p14="http://schemas.microsoft.com/office/powerpoint/2010/main" val="137601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15 min</a:t>
            </a:r>
          </a:p>
          <a:p>
            <a:r>
              <a:rPr lang="en-US" dirty="0"/>
              <a:t>Get into groups – Budget of $25-50.  Come up with 1 – 2 things to “Shock and Awe” your team.  1 person in the group will present idea</a:t>
            </a:r>
          </a:p>
          <a:p>
            <a:r>
              <a:rPr lang="en-US" dirty="0"/>
              <a:t>Be creative, Be different, show them how much they are appreciated</a:t>
            </a:r>
          </a:p>
          <a:p>
            <a:endParaRPr lang="en-US" dirty="0"/>
          </a:p>
          <a:p>
            <a:r>
              <a:rPr lang="en-US" dirty="0"/>
              <a:t>Things to remember:</a:t>
            </a:r>
          </a:p>
          <a:p>
            <a:r>
              <a:rPr lang="en-US" dirty="0"/>
              <a:t>All incentives will not work on all individuals.  You need to know your team and what will </a:t>
            </a:r>
            <a:r>
              <a:rPr lang="en-US"/>
              <a:t>motivate them.</a:t>
            </a:r>
            <a:endParaRPr lang="en-US" dirty="0"/>
          </a:p>
        </p:txBody>
      </p:sp>
      <p:sp>
        <p:nvSpPr>
          <p:cNvPr id="4" name="Slide Number Placeholder 3"/>
          <p:cNvSpPr>
            <a:spLocks noGrp="1"/>
          </p:cNvSpPr>
          <p:nvPr>
            <p:ph type="sldNum" sz="quarter" idx="5"/>
          </p:nvPr>
        </p:nvSpPr>
        <p:spPr/>
        <p:txBody>
          <a:bodyPr/>
          <a:lstStyle/>
          <a:p>
            <a:fld id="{5C9E95F5-7D8C-454D-A3DB-E3073640CEB6}" type="slidenum">
              <a:rPr lang="en-US" smtClean="0"/>
              <a:t>8</a:t>
            </a:fld>
            <a:endParaRPr lang="en-US"/>
          </a:p>
        </p:txBody>
      </p:sp>
    </p:spTree>
    <p:extLst>
      <p:ext uri="{BB962C8B-B14F-4D97-AF65-F5344CB8AC3E}">
        <p14:creationId xmlns:p14="http://schemas.microsoft.com/office/powerpoint/2010/main" val="2050231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Positivity, inspirational, Words to live by.  You don’t know the struggles that others face every day.  And we all have struggles.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Hopefully, most of us get up in the morning and start the day with a list of things to do, while trying to overcome the many obstacles and failures that come with this journey called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 the bright spot.  </a:t>
            </a:r>
            <a:r>
              <a:rPr lang="en-US" dirty="0"/>
              <a:t>You will be surprised what holding the door for someone, just simply saying thank you, or giving a compliment.  It could brighten their entire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C9E95F5-7D8C-454D-A3DB-E3073640CEB6}" type="slidenum">
              <a:rPr lang="en-US" smtClean="0"/>
              <a:t>9</a:t>
            </a:fld>
            <a:endParaRPr lang="en-US"/>
          </a:p>
        </p:txBody>
      </p:sp>
    </p:spTree>
    <p:extLst>
      <p:ext uri="{BB962C8B-B14F-4D97-AF65-F5344CB8AC3E}">
        <p14:creationId xmlns:p14="http://schemas.microsoft.com/office/powerpoint/2010/main" val="348576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12D6-B06C-4DD7-85ED-6CE399F06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52998A-CAFE-4664-BB4D-E11AFCC1F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FE674F-27EB-43BB-8BF6-F6367F6F8F0E}"/>
              </a:ext>
            </a:extLst>
          </p:cNvPr>
          <p:cNvSpPr>
            <a:spLocks noGrp="1"/>
          </p:cNvSpPr>
          <p:nvPr>
            <p:ph type="dt" sz="half" idx="10"/>
          </p:nvPr>
        </p:nvSpPr>
        <p:spPr/>
        <p:txBody>
          <a:bodyPr/>
          <a:lstStyle/>
          <a:p>
            <a:fld id="{E3069E0F-C402-4836-B139-36CCA7F92C04}" type="datetimeFigureOut">
              <a:rPr lang="en-US" smtClean="0"/>
              <a:t>7/24/2019</a:t>
            </a:fld>
            <a:endParaRPr lang="en-US"/>
          </a:p>
        </p:txBody>
      </p:sp>
      <p:sp>
        <p:nvSpPr>
          <p:cNvPr id="5" name="Footer Placeholder 4">
            <a:extLst>
              <a:ext uri="{FF2B5EF4-FFF2-40B4-BE49-F238E27FC236}">
                <a16:creationId xmlns:a16="http://schemas.microsoft.com/office/drawing/2014/main" id="{4E485A41-58A7-426A-9618-6F9B4F188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65529-AE35-4DA4-B1B3-1C8BC8A2FA00}"/>
              </a:ext>
            </a:extLst>
          </p:cNvPr>
          <p:cNvSpPr>
            <a:spLocks noGrp="1"/>
          </p:cNvSpPr>
          <p:nvPr>
            <p:ph type="sldNum" sz="quarter" idx="12"/>
          </p:nvPr>
        </p:nvSpPr>
        <p:spPr/>
        <p:txBody>
          <a:bodyPr/>
          <a:lstStyle/>
          <a:p>
            <a:fld id="{6694599D-F8D8-4438-8C3A-B57AC4C6CFFE}" type="slidenum">
              <a:rPr lang="en-US" smtClean="0"/>
              <a:t>‹#›</a:t>
            </a:fld>
            <a:endParaRPr lang="en-US"/>
          </a:p>
        </p:txBody>
      </p:sp>
    </p:spTree>
    <p:extLst>
      <p:ext uri="{BB962C8B-B14F-4D97-AF65-F5344CB8AC3E}">
        <p14:creationId xmlns:p14="http://schemas.microsoft.com/office/powerpoint/2010/main" val="171917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6DA0-21C9-47DC-9981-B349CADCDA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147A8A-E442-4F0B-9A66-AE7E8DE2A5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A3AB7-99C4-4C98-BEE0-5082D83BB15B}"/>
              </a:ext>
            </a:extLst>
          </p:cNvPr>
          <p:cNvSpPr>
            <a:spLocks noGrp="1"/>
          </p:cNvSpPr>
          <p:nvPr>
            <p:ph type="dt" sz="half" idx="10"/>
          </p:nvPr>
        </p:nvSpPr>
        <p:spPr/>
        <p:txBody>
          <a:bodyPr/>
          <a:lstStyle/>
          <a:p>
            <a:fld id="{E3069E0F-C402-4836-B139-36CCA7F92C04}" type="datetimeFigureOut">
              <a:rPr lang="en-US" smtClean="0"/>
              <a:t>7/24/2019</a:t>
            </a:fld>
            <a:endParaRPr lang="en-US"/>
          </a:p>
        </p:txBody>
      </p:sp>
      <p:sp>
        <p:nvSpPr>
          <p:cNvPr id="5" name="Footer Placeholder 4">
            <a:extLst>
              <a:ext uri="{FF2B5EF4-FFF2-40B4-BE49-F238E27FC236}">
                <a16:creationId xmlns:a16="http://schemas.microsoft.com/office/drawing/2014/main" id="{08444502-42DE-422D-9EAF-2FC544D32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65FCF-398D-4214-8C4C-E0EB27204629}"/>
              </a:ext>
            </a:extLst>
          </p:cNvPr>
          <p:cNvSpPr>
            <a:spLocks noGrp="1"/>
          </p:cNvSpPr>
          <p:nvPr>
            <p:ph type="sldNum" sz="quarter" idx="12"/>
          </p:nvPr>
        </p:nvSpPr>
        <p:spPr/>
        <p:txBody>
          <a:bodyPr/>
          <a:lstStyle/>
          <a:p>
            <a:fld id="{6694599D-F8D8-4438-8C3A-B57AC4C6CFFE}" type="slidenum">
              <a:rPr lang="en-US" smtClean="0"/>
              <a:t>‹#›</a:t>
            </a:fld>
            <a:endParaRPr lang="en-US"/>
          </a:p>
        </p:txBody>
      </p:sp>
    </p:spTree>
    <p:extLst>
      <p:ext uri="{BB962C8B-B14F-4D97-AF65-F5344CB8AC3E}">
        <p14:creationId xmlns:p14="http://schemas.microsoft.com/office/powerpoint/2010/main" val="104346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0695EC-3858-4C14-9118-A5996569F6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DE1415-B291-4293-B860-2CF7040536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A0918-E22D-49EE-8728-CFE49FE92C14}"/>
              </a:ext>
            </a:extLst>
          </p:cNvPr>
          <p:cNvSpPr>
            <a:spLocks noGrp="1"/>
          </p:cNvSpPr>
          <p:nvPr>
            <p:ph type="dt" sz="half" idx="10"/>
          </p:nvPr>
        </p:nvSpPr>
        <p:spPr/>
        <p:txBody>
          <a:bodyPr/>
          <a:lstStyle/>
          <a:p>
            <a:fld id="{E3069E0F-C402-4836-B139-36CCA7F92C04}" type="datetimeFigureOut">
              <a:rPr lang="en-US" smtClean="0"/>
              <a:t>7/24/2019</a:t>
            </a:fld>
            <a:endParaRPr lang="en-US"/>
          </a:p>
        </p:txBody>
      </p:sp>
      <p:sp>
        <p:nvSpPr>
          <p:cNvPr id="5" name="Footer Placeholder 4">
            <a:extLst>
              <a:ext uri="{FF2B5EF4-FFF2-40B4-BE49-F238E27FC236}">
                <a16:creationId xmlns:a16="http://schemas.microsoft.com/office/drawing/2014/main" id="{492D8795-9062-44C8-939F-11D124BB4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2DA04-6254-494B-BED1-F6B42ECCD2C1}"/>
              </a:ext>
            </a:extLst>
          </p:cNvPr>
          <p:cNvSpPr>
            <a:spLocks noGrp="1"/>
          </p:cNvSpPr>
          <p:nvPr>
            <p:ph type="sldNum" sz="quarter" idx="12"/>
          </p:nvPr>
        </p:nvSpPr>
        <p:spPr/>
        <p:txBody>
          <a:bodyPr/>
          <a:lstStyle/>
          <a:p>
            <a:fld id="{6694599D-F8D8-4438-8C3A-B57AC4C6CFFE}" type="slidenum">
              <a:rPr lang="en-US" smtClean="0"/>
              <a:t>‹#›</a:t>
            </a:fld>
            <a:endParaRPr lang="en-US"/>
          </a:p>
        </p:txBody>
      </p:sp>
    </p:spTree>
    <p:extLst>
      <p:ext uri="{BB962C8B-B14F-4D97-AF65-F5344CB8AC3E}">
        <p14:creationId xmlns:p14="http://schemas.microsoft.com/office/powerpoint/2010/main" val="40216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6387-B190-43FE-8D30-4EBD75397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DB4EA-C016-44DD-A408-43D591FB47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63879-1776-481C-93A5-D0D4F1D81501}"/>
              </a:ext>
            </a:extLst>
          </p:cNvPr>
          <p:cNvSpPr>
            <a:spLocks noGrp="1"/>
          </p:cNvSpPr>
          <p:nvPr>
            <p:ph type="dt" sz="half" idx="10"/>
          </p:nvPr>
        </p:nvSpPr>
        <p:spPr/>
        <p:txBody>
          <a:bodyPr/>
          <a:lstStyle/>
          <a:p>
            <a:fld id="{E3069E0F-C402-4836-B139-36CCA7F92C04}" type="datetimeFigureOut">
              <a:rPr lang="en-US" smtClean="0"/>
              <a:t>7/24/2019</a:t>
            </a:fld>
            <a:endParaRPr lang="en-US"/>
          </a:p>
        </p:txBody>
      </p:sp>
      <p:sp>
        <p:nvSpPr>
          <p:cNvPr id="5" name="Footer Placeholder 4">
            <a:extLst>
              <a:ext uri="{FF2B5EF4-FFF2-40B4-BE49-F238E27FC236}">
                <a16:creationId xmlns:a16="http://schemas.microsoft.com/office/drawing/2014/main" id="{956E6909-7F51-4646-8BDF-94181602F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D3BDA-E63C-4E03-A9FD-EC719A0056BB}"/>
              </a:ext>
            </a:extLst>
          </p:cNvPr>
          <p:cNvSpPr>
            <a:spLocks noGrp="1"/>
          </p:cNvSpPr>
          <p:nvPr>
            <p:ph type="sldNum" sz="quarter" idx="12"/>
          </p:nvPr>
        </p:nvSpPr>
        <p:spPr/>
        <p:txBody>
          <a:bodyPr/>
          <a:lstStyle/>
          <a:p>
            <a:fld id="{6694599D-F8D8-4438-8C3A-B57AC4C6CFFE}" type="slidenum">
              <a:rPr lang="en-US" smtClean="0"/>
              <a:t>‹#›</a:t>
            </a:fld>
            <a:endParaRPr lang="en-US"/>
          </a:p>
        </p:txBody>
      </p:sp>
    </p:spTree>
    <p:extLst>
      <p:ext uri="{BB962C8B-B14F-4D97-AF65-F5344CB8AC3E}">
        <p14:creationId xmlns:p14="http://schemas.microsoft.com/office/powerpoint/2010/main" val="388456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9B9F-C439-45C2-825A-3E3F592790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010304-D413-45B1-8B47-96E4902F59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04DD45-119C-49B7-8E00-EEF0D3950072}"/>
              </a:ext>
            </a:extLst>
          </p:cNvPr>
          <p:cNvSpPr>
            <a:spLocks noGrp="1"/>
          </p:cNvSpPr>
          <p:nvPr>
            <p:ph type="dt" sz="half" idx="10"/>
          </p:nvPr>
        </p:nvSpPr>
        <p:spPr/>
        <p:txBody>
          <a:bodyPr/>
          <a:lstStyle/>
          <a:p>
            <a:fld id="{E3069E0F-C402-4836-B139-36CCA7F92C04}" type="datetimeFigureOut">
              <a:rPr lang="en-US" smtClean="0"/>
              <a:t>7/24/2019</a:t>
            </a:fld>
            <a:endParaRPr lang="en-US"/>
          </a:p>
        </p:txBody>
      </p:sp>
      <p:sp>
        <p:nvSpPr>
          <p:cNvPr id="5" name="Footer Placeholder 4">
            <a:extLst>
              <a:ext uri="{FF2B5EF4-FFF2-40B4-BE49-F238E27FC236}">
                <a16:creationId xmlns:a16="http://schemas.microsoft.com/office/drawing/2014/main" id="{8506AE9E-9768-483E-8886-20716DDC7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30D8E-85FC-4081-B6EA-318D7E4A056E}"/>
              </a:ext>
            </a:extLst>
          </p:cNvPr>
          <p:cNvSpPr>
            <a:spLocks noGrp="1"/>
          </p:cNvSpPr>
          <p:nvPr>
            <p:ph type="sldNum" sz="quarter" idx="12"/>
          </p:nvPr>
        </p:nvSpPr>
        <p:spPr/>
        <p:txBody>
          <a:bodyPr/>
          <a:lstStyle/>
          <a:p>
            <a:fld id="{6694599D-F8D8-4438-8C3A-B57AC4C6CFFE}" type="slidenum">
              <a:rPr lang="en-US" smtClean="0"/>
              <a:t>‹#›</a:t>
            </a:fld>
            <a:endParaRPr lang="en-US"/>
          </a:p>
        </p:txBody>
      </p:sp>
    </p:spTree>
    <p:extLst>
      <p:ext uri="{BB962C8B-B14F-4D97-AF65-F5344CB8AC3E}">
        <p14:creationId xmlns:p14="http://schemas.microsoft.com/office/powerpoint/2010/main" val="296526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03AF-2F6C-47BB-BF44-90EACEEED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2F1223-C6F2-4FEA-BB68-FE9F199CBF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D0676C-B515-44C2-A37B-D3185B0675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F2D9F1-F7F8-42F1-9421-A62988FE9065}"/>
              </a:ext>
            </a:extLst>
          </p:cNvPr>
          <p:cNvSpPr>
            <a:spLocks noGrp="1"/>
          </p:cNvSpPr>
          <p:nvPr>
            <p:ph type="dt" sz="half" idx="10"/>
          </p:nvPr>
        </p:nvSpPr>
        <p:spPr/>
        <p:txBody>
          <a:bodyPr/>
          <a:lstStyle/>
          <a:p>
            <a:fld id="{E3069E0F-C402-4836-B139-36CCA7F92C04}" type="datetimeFigureOut">
              <a:rPr lang="en-US" smtClean="0"/>
              <a:t>7/24/2019</a:t>
            </a:fld>
            <a:endParaRPr lang="en-US"/>
          </a:p>
        </p:txBody>
      </p:sp>
      <p:sp>
        <p:nvSpPr>
          <p:cNvPr id="6" name="Footer Placeholder 5">
            <a:extLst>
              <a:ext uri="{FF2B5EF4-FFF2-40B4-BE49-F238E27FC236}">
                <a16:creationId xmlns:a16="http://schemas.microsoft.com/office/drawing/2014/main" id="{E279594D-85E1-400F-9720-90AA21FD1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128F01-7DFD-411F-B14F-C8F7E3598996}"/>
              </a:ext>
            </a:extLst>
          </p:cNvPr>
          <p:cNvSpPr>
            <a:spLocks noGrp="1"/>
          </p:cNvSpPr>
          <p:nvPr>
            <p:ph type="sldNum" sz="quarter" idx="12"/>
          </p:nvPr>
        </p:nvSpPr>
        <p:spPr/>
        <p:txBody>
          <a:bodyPr/>
          <a:lstStyle/>
          <a:p>
            <a:fld id="{6694599D-F8D8-4438-8C3A-B57AC4C6CFFE}" type="slidenum">
              <a:rPr lang="en-US" smtClean="0"/>
              <a:t>‹#›</a:t>
            </a:fld>
            <a:endParaRPr lang="en-US"/>
          </a:p>
        </p:txBody>
      </p:sp>
    </p:spTree>
    <p:extLst>
      <p:ext uri="{BB962C8B-B14F-4D97-AF65-F5344CB8AC3E}">
        <p14:creationId xmlns:p14="http://schemas.microsoft.com/office/powerpoint/2010/main" val="371145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0159-6A84-4997-A69A-1EE26656F4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402E02-58AB-4095-A57C-BED036AB5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B2A3C8-9640-4FC4-A67B-CE820E2214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0916F-2917-4950-B12A-F8E25DB9F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7E2D61-FCB7-4C52-A1E2-F09F6567AE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797256-A83F-426F-81B2-249A84145B19}"/>
              </a:ext>
            </a:extLst>
          </p:cNvPr>
          <p:cNvSpPr>
            <a:spLocks noGrp="1"/>
          </p:cNvSpPr>
          <p:nvPr>
            <p:ph type="dt" sz="half" idx="10"/>
          </p:nvPr>
        </p:nvSpPr>
        <p:spPr/>
        <p:txBody>
          <a:bodyPr/>
          <a:lstStyle/>
          <a:p>
            <a:fld id="{E3069E0F-C402-4836-B139-36CCA7F92C04}" type="datetimeFigureOut">
              <a:rPr lang="en-US" smtClean="0"/>
              <a:t>7/24/2019</a:t>
            </a:fld>
            <a:endParaRPr lang="en-US"/>
          </a:p>
        </p:txBody>
      </p:sp>
      <p:sp>
        <p:nvSpPr>
          <p:cNvPr id="8" name="Footer Placeholder 7">
            <a:extLst>
              <a:ext uri="{FF2B5EF4-FFF2-40B4-BE49-F238E27FC236}">
                <a16:creationId xmlns:a16="http://schemas.microsoft.com/office/drawing/2014/main" id="{CBDE9929-D576-4230-A244-6DEB9ACFA3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059FE8-7C07-4F92-B0F1-F8F4FE427A58}"/>
              </a:ext>
            </a:extLst>
          </p:cNvPr>
          <p:cNvSpPr>
            <a:spLocks noGrp="1"/>
          </p:cNvSpPr>
          <p:nvPr>
            <p:ph type="sldNum" sz="quarter" idx="12"/>
          </p:nvPr>
        </p:nvSpPr>
        <p:spPr/>
        <p:txBody>
          <a:bodyPr/>
          <a:lstStyle/>
          <a:p>
            <a:fld id="{6694599D-F8D8-4438-8C3A-B57AC4C6CFFE}" type="slidenum">
              <a:rPr lang="en-US" smtClean="0"/>
              <a:t>‹#›</a:t>
            </a:fld>
            <a:endParaRPr lang="en-US"/>
          </a:p>
        </p:txBody>
      </p:sp>
    </p:spTree>
    <p:extLst>
      <p:ext uri="{BB962C8B-B14F-4D97-AF65-F5344CB8AC3E}">
        <p14:creationId xmlns:p14="http://schemas.microsoft.com/office/powerpoint/2010/main" val="239044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44C4-4C64-4C4D-9283-B86DE2E67E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B2F4D9-B7BB-4B49-AC41-C1172746FDC7}"/>
              </a:ext>
            </a:extLst>
          </p:cNvPr>
          <p:cNvSpPr>
            <a:spLocks noGrp="1"/>
          </p:cNvSpPr>
          <p:nvPr>
            <p:ph type="dt" sz="half" idx="10"/>
          </p:nvPr>
        </p:nvSpPr>
        <p:spPr/>
        <p:txBody>
          <a:bodyPr/>
          <a:lstStyle/>
          <a:p>
            <a:fld id="{E3069E0F-C402-4836-B139-36CCA7F92C04}" type="datetimeFigureOut">
              <a:rPr lang="en-US" smtClean="0"/>
              <a:t>7/24/2019</a:t>
            </a:fld>
            <a:endParaRPr lang="en-US"/>
          </a:p>
        </p:txBody>
      </p:sp>
      <p:sp>
        <p:nvSpPr>
          <p:cNvPr id="4" name="Footer Placeholder 3">
            <a:extLst>
              <a:ext uri="{FF2B5EF4-FFF2-40B4-BE49-F238E27FC236}">
                <a16:creationId xmlns:a16="http://schemas.microsoft.com/office/drawing/2014/main" id="{B5217B51-8859-4AC9-9F4D-AA48D7DE40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14EF4C-8D61-4D7B-B0C0-38598B2D193C}"/>
              </a:ext>
            </a:extLst>
          </p:cNvPr>
          <p:cNvSpPr>
            <a:spLocks noGrp="1"/>
          </p:cNvSpPr>
          <p:nvPr>
            <p:ph type="sldNum" sz="quarter" idx="12"/>
          </p:nvPr>
        </p:nvSpPr>
        <p:spPr/>
        <p:txBody>
          <a:bodyPr/>
          <a:lstStyle/>
          <a:p>
            <a:fld id="{6694599D-F8D8-4438-8C3A-B57AC4C6CFFE}" type="slidenum">
              <a:rPr lang="en-US" smtClean="0"/>
              <a:t>‹#›</a:t>
            </a:fld>
            <a:endParaRPr lang="en-US"/>
          </a:p>
        </p:txBody>
      </p:sp>
    </p:spTree>
    <p:extLst>
      <p:ext uri="{BB962C8B-B14F-4D97-AF65-F5344CB8AC3E}">
        <p14:creationId xmlns:p14="http://schemas.microsoft.com/office/powerpoint/2010/main" val="5256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08166-0AA0-48E3-88FB-795C53BCD4E1}"/>
              </a:ext>
            </a:extLst>
          </p:cNvPr>
          <p:cNvSpPr>
            <a:spLocks noGrp="1"/>
          </p:cNvSpPr>
          <p:nvPr>
            <p:ph type="dt" sz="half" idx="10"/>
          </p:nvPr>
        </p:nvSpPr>
        <p:spPr/>
        <p:txBody>
          <a:bodyPr/>
          <a:lstStyle/>
          <a:p>
            <a:fld id="{E3069E0F-C402-4836-B139-36CCA7F92C04}" type="datetimeFigureOut">
              <a:rPr lang="en-US" smtClean="0"/>
              <a:t>7/24/2019</a:t>
            </a:fld>
            <a:endParaRPr lang="en-US"/>
          </a:p>
        </p:txBody>
      </p:sp>
      <p:sp>
        <p:nvSpPr>
          <p:cNvPr id="3" name="Footer Placeholder 2">
            <a:extLst>
              <a:ext uri="{FF2B5EF4-FFF2-40B4-BE49-F238E27FC236}">
                <a16:creationId xmlns:a16="http://schemas.microsoft.com/office/drawing/2014/main" id="{5D4ADF3B-FCC9-469B-9DD5-6537A5EADC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B2BF6-756E-455D-A89E-70956BC8A133}"/>
              </a:ext>
            </a:extLst>
          </p:cNvPr>
          <p:cNvSpPr>
            <a:spLocks noGrp="1"/>
          </p:cNvSpPr>
          <p:nvPr>
            <p:ph type="sldNum" sz="quarter" idx="12"/>
          </p:nvPr>
        </p:nvSpPr>
        <p:spPr/>
        <p:txBody>
          <a:bodyPr/>
          <a:lstStyle/>
          <a:p>
            <a:fld id="{6694599D-F8D8-4438-8C3A-B57AC4C6CFFE}" type="slidenum">
              <a:rPr lang="en-US" smtClean="0"/>
              <a:t>‹#›</a:t>
            </a:fld>
            <a:endParaRPr lang="en-US"/>
          </a:p>
        </p:txBody>
      </p:sp>
    </p:spTree>
    <p:extLst>
      <p:ext uri="{BB962C8B-B14F-4D97-AF65-F5344CB8AC3E}">
        <p14:creationId xmlns:p14="http://schemas.microsoft.com/office/powerpoint/2010/main" val="229852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F09F-D15B-41C6-B93E-3AC849B7B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EC267-6610-465D-ACAE-8685F30DF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52D97-F74F-4D08-B1AA-864D4641C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F6E1C5-8AB7-4C71-9DBA-D8FDB1E304C7}"/>
              </a:ext>
            </a:extLst>
          </p:cNvPr>
          <p:cNvSpPr>
            <a:spLocks noGrp="1"/>
          </p:cNvSpPr>
          <p:nvPr>
            <p:ph type="dt" sz="half" idx="10"/>
          </p:nvPr>
        </p:nvSpPr>
        <p:spPr/>
        <p:txBody>
          <a:bodyPr/>
          <a:lstStyle/>
          <a:p>
            <a:fld id="{E3069E0F-C402-4836-B139-36CCA7F92C04}" type="datetimeFigureOut">
              <a:rPr lang="en-US" smtClean="0"/>
              <a:t>7/24/2019</a:t>
            </a:fld>
            <a:endParaRPr lang="en-US"/>
          </a:p>
        </p:txBody>
      </p:sp>
      <p:sp>
        <p:nvSpPr>
          <p:cNvPr id="6" name="Footer Placeholder 5">
            <a:extLst>
              <a:ext uri="{FF2B5EF4-FFF2-40B4-BE49-F238E27FC236}">
                <a16:creationId xmlns:a16="http://schemas.microsoft.com/office/drawing/2014/main" id="{9BED841D-A0C6-43F0-8031-258D0CBBB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4ADD1-B706-4219-A8AD-B0BA41B545FF}"/>
              </a:ext>
            </a:extLst>
          </p:cNvPr>
          <p:cNvSpPr>
            <a:spLocks noGrp="1"/>
          </p:cNvSpPr>
          <p:nvPr>
            <p:ph type="sldNum" sz="quarter" idx="12"/>
          </p:nvPr>
        </p:nvSpPr>
        <p:spPr/>
        <p:txBody>
          <a:bodyPr/>
          <a:lstStyle/>
          <a:p>
            <a:fld id="{6694599D-F8D8-4438-8C3A-B57AC4C6CFFE}" type="slidenum">
              <a:rPr lang="en-US" smtClean="0"/>
              <a:t>‹#›</a:t>
            </a:fld>
            <a:endParaRPr lang="en-US"/>
          </a:p>
        </p:txBody>
      </p:sp>
    </p:spTree>
    <p:extLst>
      <p:ext uri="{BB962C8B-B14F-4D97-AF65-F5344CB8AC3E}">
        <p14:creationId xmlns:p14="http://schemas.microsoft.com/office/powerpoint/2010/main" val="312714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2E2B-9957-41B9-817E-97617CF83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6CF870-6371-4C32-98DB-37FA763F6A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F07F8F-74C0-4990-8C0C-12BF068A5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7E8FB4-1A69-4EDC-9375-14E8154BC13E}"/>
              </a:ext>
            </a:extLst>
          </p:cNvPr>
          <p:cNvSpPr>
            <a:spLocks noGrp="1"/>
          </p:cNvSpPr>
          <p:nvPr>
            <p:ph type="dt" sz="half" idx="10"/>
          </p:nvPr>
        </p:nvSpPr>
        <p:spPr/>
        <p:txBody>
          <a:bodyPr/>
          <a:lstStyle/>
          <a:p>
            <a:fld id="{E3069E0F-C402-4836-B139-36CCA7F92C04}" type="datetimeFigureOut">
              <a:rPr lang="en-US" smtClean="0"/>
              <a:t>7/24/2019</a:t>
            </a:fld>
            <a:endParaRPr lang="en-US"/>
          </a:p>
        </p:txBody>
      </p:sp>
      <p:sp>
        <p:nvSpPr>
          <p:cNvPr id="6" name="Footer Placeholder 5">
            <a:extLst>
              <a:ext uri="{FF2B5EF4-FFF2-40B4-BE49-F238E27FC236}">
                <a16:creationId xmlns:a16="http://schemas.microsoft.com/office/drawing/2014/main" id="{65E9E861-7DB9-4389-AC10-1DE5FEE3A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658BE-B17B-4420-AA74-E6A8D292F36A}"/>
              </a:ext>
            </a:extLst>
          </p:cNvPr>
          <p:cNvSpPr>
            <a:spLocks noGrp="1"/>
          </p:cNvSpPr>
          <p:nvPr>
            <p:ph type="sldNum" sz="quarter" idx="12"/>
          </p:nvPr>
        </p:nvSpPr>
        <p:spPr/>
        <p:txBody>
          <a:bodyPr/>
          <a:lstStyle/>
          <a:p>
            <a:fld id="{6694599D-F8D8-4438-8C3A-B57AC4C6CFFE}" type="slidenum">
              <a:rPr lang="en-US" smtClean="0"/>
              <a:t>‹#›</a:t>
            </a:fld>
            <a:endParaRPr lang="en-US"/>
          </a:p>
        </p:txBody>
      </p:sp>
    </p:spTree>
    <p:extLst>
      <p:ext uri="{BB962C8B-B14F-4D97-AF65-F5344CB8AC3E}">
        <p14:creationId xmlns:p14="http://schemas.microsoft.com/office/powerpoint/2010/main" val="71216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0D982-E753-4B7D-A4C1-B8FA5E13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C98847-4E30-4C40-B2D6-70E98C88A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5C2F5-1749-42B2-A99F-2BBDC1133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69E0F-C402-4836-B139-36CCA7F92C04}" type="datetimeFigureOut">
              <a:rPr lang="en-US" smtClean="0"/>
              <a:t>7/24/2019</a:t>
            </a:fld>
            <a:endParaRPr lang="en-US"/>
          </a:p>
        </p:txBody>
      </p:sp>
      <p:sp>
        <p:nvSpPr>
          <p:cNvPr id="5" name="Footer Placeholder 4">
            <a:extLst>
              <a:ext uri="{FF2B5EF4-FFF2-40B4-BE49-F238E27FC236}">
                <a16:creationId xmlns:a16="http://schemas.microsoft.com/office/drawing/2014/main" id="{B395ADF9-7428-44C3-82D3-481425E84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FF1A21-5E4E-4D2C-B7C8-3A83870F4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599D-F8D8-4438-8C3A-B57AC4C6CFFE}" type="slidenum">
              <a:rPr lang="en-US" smtClean="0"/>
              <a:t>‹#›</a:t>
            </a:fld>
            <a:endParaRPr lang="en-US"/>
          </a:p>
        </p:txBody>
      </p:sp>
    </p:spTree>
    <p:extLst>
      <p:ext uri="{BB962C8B-B14F-4D97-AF65-F5344CB8AC3E}">
        <p14:creationId xmlns:p14="http://schemas.microsoft.com/office/powerpoint/2010/main" val="2442435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D5D0E-C842-4482-B2C5-68116463A04A}"/>
              </a:ext>
            </a:extLst>
          </p:cNvPr>
          <p:cNvSpPr>
            <a:spLocks noGrp="1"/>
          </p:cNvSpPr>
          <p:nvPr>
            <p:ph type="ctrTitle"/>
          </p:nvPr>
        </p:nvSpPr>
        <p:spPr>
          <a:xfrm>
            <a:off x="6586709" y="2415209"/>
            <a:ext cx="4806184" cy="2398958"/>
          </a:xfrm>
          <a:noFill/>
        </p:spPr>
        <p:txBody>
          <a:bodyPr>
            <a:normAutofit fontScale="90000"/>
          </a:bodyPr>
          <a:lstStyle/>
          <a:p>
            <a:pPr algn="l"/>
            <a:r>
              <a:rPr lang="en-US" sz="5600">
                <a:solidFill>
                  <a:schemeClr val="accent2"/>
                </a:solidFill>
              </a:rPr>
              <a:t>                </a:t>
            </a:r>
            <a:r>
              <a:rPr lang="en-US" sz="5600">
                <a:solidFill>
                  <a:schemeClr val="accent2"/>
                </a:solidFill>
                <a:latin typeface="Raleway" panose="020B0503030101060003" pitchFamily="34" charset="0"/>
              </a:rPr>
              <a:t>Maintenance as </a:t>
            </a:r>
            <a:br>
              <a:rPr lang="en-US" sz="5600">
                <a:solidFill>
                  <a:schemeClr val="accent2"/>
                </a:solidFill>
                <a:latin typeface="Raleway" panose="020B0503030101060003" pitchFamily="34" charset="0"/>
              </a:rPr>
            </a:br>
            <a:r>
              <a:rPr lang="en-US" sz="5600">
                <a:solidFill>
                  <a:schemeClr val="accent2"/>
                </a:solidFill>
                <a:latin typeface="Raleway" panose="020B0503030101060003" pitchFamily="34" charset="0"/>
              </a:rPr>
              <a:t>part of the </a:t>
            </a:r>
            <a:br>
              <a:rPr lang="en-US" sz="5600">
                <a:solidFill>
                  <a:schemeClr val="accent2"/>
                </a:solidFill>
                <a:latin typeface="Raleway" panose="020B0503030101060003" pitchFamily="34" charset="0"/>
              </a:rPr>
            </a:br>
            <a:r>
              <a:rPr lang="en-US" sz="5600">
                <a:solidFill>
                  <a:schemeClr val="accent2"/>
                </a:solidFill>
                <a:latin typeface="Raleway" panose="020B0503030101060003" pitchFamily="34" charset="0"/>
              </a:rPr>
              <a:t>Sales Team</a:t>
            </a:r>
            <a:endParaRPr lang="en-US" sz="5600" dirty="0">
              <a:solidFill>
                <a:schemeClr val="accent2"/>
              </a:solidFill>
              <a:latin typeface="Raleway" panose="020B0503030101060003" pitchFamily="34" charset="0"/>
            </a:endParaRPr>
          </a:p>
        </p:txBody>
      </p:sp>
      <p:pic>
        <p:nvPicPr>
          <p:cNvPr id="4" name="Picture 3">
            <a:extLst>
              <a:ext uri="{FF2B5EF4-FFF2-40B4-BE49-F238E27FC236}">
                <a16:creationId xmlns:a16="http://schemas.microsoft.com/office/drawing/2014/main" id="{E93DDE46-B29E-4813-8893-12B00EDB6605}"/>
              </a:ext>
            </a:extLst>
          </p:cNvPr>
          <p:cNvPicPr>
            <a:picLocks noChangeAspect="1"/>
          </p:cNvPicPr>
          <p:nvPr/>
        </p:nvPicPr>
        <p:blipFill rotWithShape="1">
          <a:blip r:embed="rId3"/>
          <a:srcRect t="3480" b="27723"/>
          <a:stretch/>
        </p:blipFill>
        <p:spPr>
          <a:xfrm>
            <a:off x="20" y="10"/>
            <a:ext cx="6105635" cy="6857990"/>
          </a:xfrm>
          <a:prstGeom prst="rect">
            <a:avLst/>
          </a:prstGeom>
        </p:spPr>
      </p:pic>
    </p:spTree>
    <p:extLst>
      <p:ext uri="{BB962C8B-B14F-4D97-AF65-F5344CB8AC3E}">
        <p14:creationId xmlns:p14="http://schemas.microsoft.com/office/powerpoint/2010/main" val="364114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5724071-AC7B-4A67-934B-CD7F9074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D23D4-6F41-44A1-B012-060768AFF388}"/>
              </a:ext>
            </a:extLst>
          </p:cNvPr>
          <p:cNvSpPr>
            <a:spLocks noGrp="1"/>
          </p:cNvSpPr>
          <p:nvPr>
            <p:ph type="title"/>
          </p:nvPr>
        </p:nvSpPr>
        <p:spPr>
          <a:xfrm>
            <a:off x="838200" y="365125"/>
            <a:ext cx="10515600" cy="1325563"/>
          </a:xfrm>
          <a:solidFill>
            <a:srgbClr val="FFC000"/>
          </a:solidFill>
        </p:spPr>
        <p:txBody>
          <a:bodyPr>
            <a:normAutofit/>
          </a:bodyPr>
          <a:lstStyle/>
          <a:p>
            <a:pPr algn="ctr"/>
            <a:r>
              <a:rPr lang="en-US" dirty="0">
                <a:solidFill>
                  <a:schemeClr val="bg1"/>
                </a:solidFill>
                <a:latin typeface="Raleway" panose="020B0503030101060003" pitchFamily="34" charset="0"/>
              </a:rPr>
              <a:t>The Topics</a:t>
            </a:r>
          </a:p>
        </p:txBody>
      </p:sp>
      <p:graphicFrame>
        <p:nvGraphicFramePr>
          <p:cNvPr id="5" name="Content Placeholder 2">
            <a:extLst>
              <a:ext uri="{FF2B5EF4-FFF2-40B4-BE49-F238E27FC236}">
                <a16:creationId xmlns:a16="http://schemas.microsoft.com/office/drawing/2014/main" id="{C7C4D89E-DE38-4EAA-A992-297F03883DB1}"/>
              </a:ext>
            </a:extLst>
          </p:cNvPr>
          <p:cNvGraphicFramePr>
            <a:graphicFrameLocks noGrp="1"/>
          </p:cNvGraphicFramePr>
          <p:nvPr>
            <p:ph idx="1"/>
            <p:extLst>
              <p:ext uri="{D42A27DB-BD31-4B8C-83A1-F6EECF244321}">
                <p14:modId xmlns:p14="http://schemas.microsoft.com/office/powerpoint/2010/main" val="2161277470"/>
              </p:ext>
            </p:extLst>
          </p:nvPr>
        </p:nvGraphicFramePr>
        <p:xfrm>
          <a:off x="838200" y="2500291"/>
          <a:ext cx="10515600" cy="3676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86571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95B19D-ABFF-424B-8EFA-035C72549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63FBCD-8382-464B-9F46-17EA9F2B9441}"/>
              </a:ext>
            </a:extLst>
          </p:cNvPr>
          <p:cNvSpPr>
            <a:spLocks noGrp="1"/>
          </p:cNvSpPr>
          <p:nvPr>
            <p:ph type="title"/>
          </p:nvPr>
        </p:nvSpPr>
        <p:spPr>
          <a:xfrm>
            <a:off x="4908017" y="3812953"/>
            <a:ext cx="6579091" cy="1828177"/>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Can’t we all</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 just get along?</a:t>
            </a:r>
          </a:p>
        </p:txBody>
      </p:sp>
      <p:cxnSp>
        <p:nvCxnSpPr>
          <p:cNvPr id="17" name="Straight Connector 16">
            <a:extLst>
              <a:ext uri="{FF2B5EF4-FFF2-40B4-BE49-F238E27FC236}">
                <a16:creationId xmlns:a16="http://schemas.microsoft.com/office/drawing/2014/main" id="{5DAB7C37-6FDF-42A4-84B2-22877636BA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person standing in front of it&#10;&#10;Description generated with high confidence">
            <a:extLst>
              <a:ext uri="{FF2B5EF4-FFF2-40B4-BE49-F238E27FC236}">
                <a16:creationId xmlns:a16="http://schemas.microsoft.com/office/drawing/2014/main" id="{BF63FD5D-160F-4827-A939-872D8CC647A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1" b="20529"/>
          <a:stretch/>
        </p:blipFill>
        <p:spPr>
          <a:xfrm>
            <a:off x="317635" y="299363"/>
            <a:ext cx="4160452" cy="6236904"/>
          </a:xfrm>
          <a:prstGeom prst="rect">
            <a:avLst/>
          </a:prstGeom>
        </p:spPr>
      </p:pic>
      <p:pic>
        <p:nvPicPr>
          <p:cNvPr id="13" name="Picture 12">
            <a:extLst>
              <a:ext uri="{FF2B5EF4-FFF2-40B4-BE49-F238E27FC236}">
                <a16:creationId xmlns:a16="http://schemas.microsoft.com/office/drawing/2014/main" id="{D0232452-45E8-4D5B-A056-0F9AF2F2C93A}"/>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667379" y="299363"/>
            <a:ext cx="7133193" cy="3129637"/>
          </a:xfrm>
          <a:prstGeom prst="rect">
            <a:avLst/>
          </a:prstGeom>
          <a:ln>
            <a:noFill/>
            <a:prstDash val="lgDashDot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24891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27CBD-0D8A-48D5-AB72-E19C8D8CA94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Job Swapping - a day in the Life</a:t>
            </a:r>
          </a:p>
        </p:txBody>
      </p:sp>
      <p:pic>
        <p:nvPicPr>
          <p:cNvPr id="4" name="Content Placeholder 3">
            <a:extLst>
              <a:ext uri="{FF2B5EF4-FFF2-40B4-BE49-F238E27FC236}">
                <a16:creationId xmlns:a16="http://schemas.microsoft.com/office/drawing/2014/main" id="{04B67D94-4B3F-4509-A0C9-611AC0DCD6F9}"/>
              </a:ext>
            </a:extLst>
          </p:cNvPr>
          <p:cNvPicPr>
            <a:picLocks noGrp="1" noChangeAspect="1"/>
          </p:cNvPicPr>
          <p:nvPr>
            <p:ph idx="1"/>
          </p:nvPr>
        </p:nvPicPr>
        <p:blipFill rotWithShape="1">
          <a:blip r:embed="rId3"/>
          <a:srcRect r="5763"/>
          <a:stretch/>
        </p:blipFill>
        <p:spPr>
          <a:xfrm>
            <a:off x="378068" y="477749"/>
            <a:ext cx="5455917" cy="3732120"/>
          </a:xfrm>
          <a:prstGeom prst="rect">
            <a:avLst/>
          </a:prstGeom>
          <a:ln w="76200">
            <a:solidFill>
              <a:srgbClr val="FFC000"/>
            </a:solidFill>
          </a:ln>
        </p:spPr>
      </p:pic>
      <p:pic>
        <p:nvPicPr>
          <p:cNvPr id="7" name="Picture 6" descr="A person standing next to a tree&#10;&#10;Description generated with very high confidence">
            <a:extLst>
              <a:ext uri="{FF2B5EF4-FFF2-40B4-BE49-F238E27FC236}">
                <a16:creationId xmlns:a16="http://schemas.microsoft.com/office/drawing/2014/main" id="{7678AC72-46D9-4868-8CBA-2E18D0448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015" y="477749"/>
            <a:ext cx="5455917" cy="3732120"/>
          </a:xfrm>
          <a:prstGeom prst="rect">
            <a:avLst/>
          </a:prstGeom>
          <a:ln w="76200">
            <a:solidFill>
              <a:srgbClr val="FFC000"/>
            </a:solidFill>
          </a:ln>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28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tomer Service">
            <a:extLst>
              <a:ext uri="{FF2B5EF4-FFF2-40B4-BE49-F238E27FC236}">
                <a16:creationId xmlns:a16="http://schemas.microsoft.com/office/drawing/2014/main" id="{964EEB3C-5D79-46E0-838A-CEBE6FDFA90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3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5DA647-9C2B-48DA-8EAC-B2E2FEC35ABE}"/>
              </a:ext>
            </a:extLst>
          </p:cNvPr>
          <p:cNvSpPr>
            <a:spLocks noGrp="1"/>
          </p:cNvSpPr>
          <p:nvPr>
            <p:ph type="title"/>
          </p:nvPr>
        </p:nvSpPr>
        <p:spPr>
          <a:xfrm>
            <a:off x="6865495" y="1124262"/>
            <a:ext cx="3662258" cy="3229433"/>
          </a:xfrm>
          <a:prstGeom prst="ellipse">
            <a:avLst/>
          </a:prstGeom>
          <a:solidFill>
            <a:schemeClr val="accent2">
              <a:lumMod val="75000"/>
            </a:schemeClr>
          </a:solidFill>
          <a:ln w="174625" cmpd="thinThick">
            <a:solidFill>
              <a:srgbClr val="231815"/>
            </a:solidFill>
          </a:ln>
        </p:spPr>
        <p:txBody>
          <a:bodyPr vert="horz" lIns="91440" tIns="45720" rIns="91440" bIns="45720" rtlCol="0" anchor="ctr">
            <a:normAutofit/>
          </a:bodyPr>
          <a:lstStyle/>
          <a:p>
            <a:pPr algn="ctr"/>
            <a:r>
              <a:rPr lang="en-US" sz="2600" dirty="0">
                <a:solidFill>
                  <a:srgbClr val="FFFFFF"/>
                </a:solidFill>
              </a:rPr>
              <a:t>Customer Service: </a:t>
            </a:r>
            <a:br>
              <a:rPr lang="en-US" sz="2600" dirty="0">
                <a:solidFill>
                  <a:srgbClr val="FFFFFF"/>
                </a:solidFill>
              </a:rPr>
            </a:br>
            <a:r>
              <a:rPr lang="en-US" sz="2600" dirty="0">
                <a:solidFill>
                  <a:srgbClr val="FFFFFF"/>
                </a:solidFill>
              </a:rPr>
              <a:t>A Top Skill for Maintenance Techs</a:t>
            </a:r>
          </a:p>
        </p:txBody>
      </p:sp>
    </p:spTree>
    <p:extLst>
      <p:ext uri="{BB962C8B-B14F-4D97-AF65-F5344CB8AC3E}">
        <p14:creationId xmlns:p14="http://schemas.microsoft.com/office/powerpoint/2010/main" val="27223548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Content Placeholder 4" descr="A close up of a sign&#10;&#10;Description generated with very high confidence">
            <a:extLst>
              <a:ext uri="{FF2B5EF4-FFF2-40B4-BE49-F238E27FC236}">
                <a16:creationId xmlns:a16="http://schemas.microsoft.com/office/drawing/2014/main" id="{5B26DC01-0799-479E-8BAE-19DE572A3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52" y="218661"/>
            <a:ext cx="7364896" cy="6162261"/>
          </a:xfrm>
          <a:prstGeom prst="rect">
            <a:avLst/>
          </a:prstGeom>
        </p:spPr>
      </p:pic>
      <p:sp>
        <p:nvSpPr>
          <p:cNvPr id="21" name="Content Placeholder 20">
            <a:extLst>
              <a:ext uri="{FF2B5EF4-FFF2-40B4-BE49-F238E27FC236}">
                <a16:creationId xmlns:a16="http://schemas.microsoft.com/office/drawing/2014/main" id="{FE7A2234-4D26-4615-B5F5-9D5C8F38478D}"/>
              </a:ext>
            </a:extLst>
          </p:cNvPr>
          <p:cNvSpPr>
            <a:spLocks noGrp="1"/>
          </p:cNvSpPr>
          <p:nvPr>
            <p:ph idx="1"/>
          </p:nvPr>
        </p:nvSpPr>
        <p:spPr>
          <a:xfrm>
            <a:off x="8555490" y="1300547"/>
            <a:ext cx="3229006" cy="2466383"/>
          </a:xfrm>
        </p:spPr>
        <p:txBody>
          <a:bodyPr>
            <a:normAutofit/>
          </a:bodyPr>
          <a:lstStyle/>
          <a:p>
            <a:r>
              <a:rPr lang="en-US" sz="3600" dirty="0">
                <a:solidFill>
                  <a:srgbClr val="0070C0"/>
                </a:solidFill>
                <a:latin typeface="Raleway" panose="020B0503030101060003" pitchFamily="34" charset="0"/>
              </a:rPr>
              <a:t>Loyalty</a:t>
            </a:r>
          </a:p>
          <a:p>
            <a:r>
              <a:rPr lang="en-US" sz="3600" dirty="0">
                <a:solidFill>
                  <a:srgbClr val="0070C0"/>
                </a:solidFill>
                <a:latin typeface="Raleway" panose="020B0503030101060003" pitchFamily="34" charset="0"/>
              </a:rPr>
              <a:t>Boost Confidence</a:t>
            </a:r>
          </a:p>
          <a:p>
            <a:r>
              <a:rPr lang="en-US" sz="3600" dirty="0">
                <a:solidFill>
                  <a:srgbClr val="0070C0"/>
                </a:solidFill>
                <a:latin typeface="Raleway" panose="020B0503030101060003" pitchFamily="34" charset="0"/>
              </a:rPr>
              <a:t>Retention</a:t>
            </a:r>
          </a:p>
        </p:txBody>
      </p:sp>
      <p:sp>
        <p:nvSpPr>
          <p:cNvPr id="31" name="Freeform: Shape 30">
            <a:extLst>
              <a:ext uri="{FF2B5EF4-FFF2-40B4-BE49-F238E27FC236}">
                <a16:creationId xmlns:a16="http://schemas.microsoft.com/office/drawing/2014/main" id="{43573EFB-E773-46FC-B866-B57ED2E3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312319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0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C2C86F-539C-4418-BA63-6D834270BEF8}"/>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latin typeface="Raleway" panose="020B0503030101060003" pitchFamily="34" charset="0"/>
              </a:rPr>
              <a:t>Give your Team the credit they deserve</a:t>
            </a:r>
          </a:p>
        </p:txBody>
      </p:sp>
      <p:pic>
        <p:nvPicPr>
          <p:cNvPr id="8" name="Content Placeholder 4" descr="A picture containing clipart&#10;&#10;Description generated with high confidence">
            <a:extLst>
              <a:ext uri="{FF2B5EF4-FFF2-40B4-BE49-F238E27FC236}">
                <a16:creationId xmlns:a16="http://schemas.microsoft.com/office/drawing/2014/main" id="{51C0EAA6-AF3F-4D2E-9F57-4CA1317F49C1}"/>
              </a:ext>
            </a:extLst>
          </p:cNvPr>
          <p:cNvPicPr>
            <a:picLocks noChangeAspect="1"/>
          </p:cNvPicPr>
          <p:nvPr/>
        </p:nvPicPr>
        <p:blipFill rotWithShape="1">
          <a:blip r:embed="rId3">
            <a:extLst>
              <a:ext uri="{28A0092B-C50C-407E-A947-70E740481C1C}">
                <a14:useLocalDpi xmlns:a14="http://schemas.microsoft.com/office/drawing/2010/main" val="0"/>
              </a:ext>
            </a:extLst>
          </a:blip>
          <a:srcRect t="8927" r="1" b="552"/>
          <a:stretch/>
        </p:blipFill>
        <p:spPr>
          <a:xfrm>
            <a:off x="327547" y="321733"/>
            <a:ext cx="7058306" cy="4107392"/>
          </a:xfrm>
          <a:prstGeom prst="rect">
            <a:avLst/>
          </a:prstGeom>
        </p:spPr>
      </p:pic>
      <p:sp>
        <p:nvSpPr>
          <p:cNvPr id="29" name="Rectangle 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DD4E50C3-8E8A-47C7-A14D-C27AB4F12150}"/>
              </a:ext>
            </a:extLst>
          </p:cNvPr>
          <p:cNvSpPr>
            <a:spLocks noGrp="1"/>
          </p:cNvSpPr>
          <p:nvPr>
            <p:ph idx="1"/>
          </p:nvPr>
        </p:nvSpPr>
        <p:spPr>
          <a:xfrm>
            <a:off x="8029319" y="917725"/>
            <a:ext cx="3424739" cy="4852362"/>
          </a:xfrm>
        </p:spPr>
        <p:txBody>
          <a:bodyPr anchor="ctr">
            <a:normAutofit/>
          </a:bodyPr>
          <a:lstStyle/>
          <a:p>
            <a:pPr marL="0" indent="0">
              <a:buNone/>
            </a:pPr>
            <a:r>
              <a:rPr lang="en-US" sz="2400" b="1" dirty="0">
                <a:solidFill>
                  <a:srgbClr val="FFC000"/>
                </a:solidFill>
                <a:latin typeface="Raleway" panose="020B0503030101060003" pitchFamily="34" charset="0"/>
              </a:rPr>
              <a:t>Assign a few service order call backs to the Maintenance Team.</a:t>
            </a:r>
          </a:p>
          <a:p>
            <a:pPr marL="0" indent="0">
              <a:buNone/>
            </a:pPr>
            <a:endParaRPr lang="en-US" sz="2400" b="1" dirty="0">
              <a:solidFill>
                <a:srgbClr val="FFC000"/>
              </a:solidFill>
              <a:latin typeface="Raleway" panose="020B0503030101060003" pitchFamily="34" charset="0"/>
            </a:endParaRPr>
          </a:p>
          <a:p>
            <a:pPr marL="0" indent="0">
              <a:buNone/>
            </a:pPr>
            <a:endParaRPr lang="en-US" sz="2400" b="1" dirty="0">
              <a:solidFill>
                <a:srgbClr val="FFC000"/>
              </a:solidFill>
              <a:latin typeface="Raleway" panose="020B0503030101060003" pitchFamily="34" charset="0"/>
            </a:endParaRPr>
          </a:p>
          <a:p>
            <a:pPr marL="0" indent="0">
              <a:buNone/>
            </a:pPr>
            <a:r>
              <a:rPr lang="en-US" sz="2400" b="1" dirty="0">
                <a:solidFill>
                  <a:srgbClr val="FFC000"/>
                </a:solidFill>
                <a:latin typeface="Raleway" panose="020B0503030101060003" pitchFamily="34" charset="0"/>
              </a:rPr>
              <a:t>Have Maintenance accompany a new resident for their move in inspections.</a:t>
            </a:r>
          </a:p>
          <a:p>
            <a:endParaRPr lang="en-US" sz="2000" dirty="0">
              <a:solidFill>
                <a:srgbClr val="FFFFFF"/>
              </a:solidFill>
            </a:endParaRPr>
          </a:p>
        </p:txBody>
      </p:sp>
    </p:spTree>
    <p:extLst>
      <p:ext uri="{BB962C8B-B14F-4D97-AF65-F5344CB8AC3E}">
        <p14:creationId xmlns:p14="http://schemas.microsoft.com/office/powerpoint/2010/main" val="103319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animEffect transition="in" filter="fade">
                                      <p:cBhvr>
                                        <p:cTn id="14" dur="1000"/>
                                        <p:tgtEl>
                                          <p:spTgt spid="10">
                                            <p:txEl>
                                              <p:pRg st="3" end="3"/>
                                            </p:txEl>
                                          </p:spTgt>
                                        </p:tgtEl>
                                      </p:cBhvr>
                                    </p:animEffect>
                                    <p:anim calcmode="lin" valueType="num">
                                      <p:cBhvr>
                                        <p:cTn id="1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earing a blue shirt&#10;&#10;Description generated with high confidence">
            <a:extLst>
              <a:ext uri="{FF2B5EF4-FFF2-40B4-BE49-F238E27FC236}">
                <a16:creationId xmlns:a16="http://schemas.microsoft.com/office/drawing/2014/main" id="{A47770CD-D52D-4627-AF43-961BBD08112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22" r="1"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18ACF-BD23-43FA-9577-126136C893E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Lets keep ‘em motivated</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08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2F3FF2E-7388-4EDF-B09E-FFEC63F327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856" y="191124"/>
            <a:ext cx="11752288" cy="6475751"/>
          </a:xfrm>
          <a:prstGeom prst="rect">
            <a:avLst/>
          </a:prstGeom>
          <a:ln w="76200">
            <a:solidFill>
              <a:srgbClr val="FF0000"/>
            </a:solidFill>
          </a:ln>
        </p:spPr>
      </p:pic>
    </p:spTree>
    <p:extLst>
      <p:ext uri="{BB962C8B-B14F-4D97-AF65-F5344CB8AC3E}">
        <p14:creationId xmlns:p14="http://schemas.microsoft.com/office/powerpoint/2010/main" val="996450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ONTENTLIB_ASSET_META" val="{&quot;ai&quot;:&quot;MUrebDzY18SlOf0iYjM_mQ&quot;,&quot;gi&quot;:&quot;ZqUB4r9CPbk03dVHK47JkA&quot;,&quot;ti&quot;:&quot;backgrounds&quot;,&quot;vs&quot;:{&quot;f&quot;:[421],&quot;i&quot;:{&quot;d&quot;:&quot;MUrebDzY18SlOf0iYjM_mQ&quot;,&quot;p&quot;: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974</Words>
  <Application>Microsoft Office PowerPoint</Application>
  <PresentationFormat>Widescreen</PresentationFormat>
  <Paragraphs>81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Raleway</vt:lpstr>
      <vt:lpstr>Office Theme</vt:lpstr>
      <vt:lpstr>                Maintenance as  part of the  Sales Team</vt:lpstr>
      <vt:lpstr>The Topics</vt:lpstr>
      <vt:lpstr>Can’t we all  just get along?</vt:lpstr>
      <vt:lpstr>Job Swapping - a day in the Life</vt:lpstr>
      <vt:lpstr>Customer Service:  A Top Skill for Maintenance Techs</vt:lpstr>
      <vt:lpstr>PowerPoint Presentation</vt:lpstr>
      <vt:lpstr>Give your Team the credit they deserve</vt:lpstr>
      <vt:lpstr>Lets keep ‘em motivated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Maintenance as  part of the  Sales Team</dc:title>
  <dc:creator>Ann Kesmodel</dc:creator>
  <cp:lastModifiedBy>Ann Kesmodel</cp:lastModifiedBy>
  <cp:revision>13</cp:revision>
  <cp:lastPrinted>2019-07-24T14:32:58Z</cp:lastPrinted>
  <dcterms:created xsi:type="dcterms:W3CDTF">2019-07-19T18:56:30Z</dcterms:created>
  <dcterms:modified xsi:type="dcterms:W3CDTF">2019-07-24T14:39:10Z</dcterms:modified>
</cp:coreProperties>
</file>