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5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ie General" initials="JG" lastIdx="2" clrIdx="0">
    <p:extLst>
      <p:ext uri="{19B8F6BF-5375-455C-9EA6-DF929625EA0E}">
        <p15:presenceInfo xmlns:p15="http://schemas.microsoft.com/office/powerpoint/2012/main" userId="S-1-5-21-1699038206-4224918659-1940957268-1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73803" autoAdjust="0"/>
  </p:normalViewPr>
  <p:slideViewPr>
    <p:cSldViewPr snapToGrid="0">
      <p:cViewPr>
        <p:scale>
          <a:sx n="68" d="100"/>
          <a:sy n="68" d="100"/>
        </p:scale>
        <p:origin x="6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96D6F-992E-4CDE-9577-9DC79583EADD}" type="datetimeFigureOut">
              <a:rPr lang="en-US" smtClean="0"/>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51951-94BA-4246-A42C-43D8A6E0D28E}" type="slidenum">
              <a:rPr lang="en-US" smtClean="0"/>
              <a:t>‹#›</a:t>
            </a:fld>
            <a:endParaRPr lang="en-US"/>
          </a:p>
        </p:txBody>
      </p:sp>
    </p:spTree>
    <p:extLst>
      <p:ext uri="{BB962C8B-B14F-4D97-AF65-F5344CB8AC3E}">
        <p14:creationId xmlns:p14="http://schemas.microsoft.com/office/powerpoint/2010/main" val="120483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usiness2community.com/digital-marketing/visual-marketing-pictures-worth-60000-words-0112625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a:t>
            </a:fld>
            <a:endParaRPr lang="en-US"/>
          </a:p>
        </p:txBody>
      </p:sp>
    </p:spTree>
    <p:extLst>
      <p:ext uri="{BB962C8B-B14F-4D97-AF65-F5344CB8AC3E}">
        <p14:creationId xmlns:p14="http://schemas.microsoft.com/office/powerpoint/2010/main" val="355373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Once you have made sure that your prospect has understood everything about your apartments and community and what it has to offer, try closing the deal by asking them for any objections they might have.</a:t>
            </a:r>
          </a:p>
          <a:p>
            <a:pPr fontAlgn="base"/>
            <a:r>
              <a:rPr lang="en-US" sz="1200" b="0" i="0" kern="1200" dirty="0">
                <a:solidFill>
                  <a:schemeClr val="tx1"/>
                </a:solidFill>
                <a:effectLst/>
                <a:latin typeface="+mn-lt"/>
                <a:ea typeface="+mn-ea"/>
                <a:cs typeface="+mn-cs"/>
              </a:rPr>
              <a:t>This approach allows the prospect to raise any final objections or doubts that they need to clear up without saying no to the deal.</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11</a:t>
            </a:fld>
            <a:endParaRPr lang="en-US"/>
          </a:p>
        </p:txBody>
      </p:sp>
    </p:spTree>
    <p:extLst>
      <p:ext uri="{BB962C8B-B14F-4D97-AF65-F5344CB8AC3E}">
        <p14:creationId xmlns:p14="http://schemas.microsoft.com/office/powerpoint/2010/main" val="131241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Benjamin Franklin was not only a great inventor and politician, he was also a brilliant businessman. Whenever he was hesitant about something, he’d list down the pros and cons of the decision. This simple tactic has enormous potential when it comes to sales closing.</a:t>
            </a:r>
          </a:p>
          <a:p>
            <a:pPr fontAlgn="base"/>
            <a:r>
              <a:rPr lang="en-US" sz="1200" b="0" i="0" kern="1200" dirty="0">
                <a:solidFill>
                  <a:schemeClr val="tx1"/>
                </a:solidFill>
                <a:effectLst/>
                <a:latin typeface="+mn-lt"/>
                <a:ea typeface="+mn-ea"/>
                <a:cs typeface="+mn-cs"/>
              </a:rPr>
              <a:t>Listing down the pros and cons of your apartments / community will help the prospect visualize how valuable your home can be for them. It’s best used when the prospect is hesitant whether to lease or not, you can make them list down the pros and cons and once they see that the pros outweigh the cons, the odds of you closing the deal improves.</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12</a:t>
            </a:fld>
            <a:endParaRPr lang="en-US"/>
          </a:p>
        </p:txBody>
      </p:sp>
    </p:spTree>
    <p:extLst>
      <p:ext uri="{BB962C8B-B14F-4D97-AF65-F5344CB8AC3E}">
        <p14:creationId xmlns:p14="http://schemas.microsoft.com/office/powerpoint/2010/main" val="123319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Sharp Angle Closing Technique is best used when the prospect is most likely going to rent your apartment, but they have one nagging objection that is stopping them. They bring this objection in the form of a challenge like ‘can you deliver’ or ‘there is an issue’ or so on. Using the sharp angle tactic, you can answer this question with another relevant question in the hopes of closing the deal.</a:t>
            </a:r>
          </a:p>
          <a:p>
            <a:pPr fontAlgn="base"/>
            <a:r>
              <a:rPr lang="en-US" sz="1200" b="0" i="0" kern="1200" dirty="0">
                <a:solidFill>
                  <a:schemeClr val="tx1"/>
                </a:solidFill>
                <a:effectLst/>
                <a:latin typeface="+mn-lt"/>
                <a:ea typeface="+mn-ea"/>
                <a:cs typeface="+mn-cs"/>
              </a:rPr>
              <a:t>If you get a positive response, the deal is done and dusted. Otherwise, if you happen to get a negative reply, you know that they’re either not serious or there is another issue. Here you are given a second chance to clarify any other issues they have.</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13</a:t>
            </a:fld>
            <a:endParaRPr lang="en-US"/>
          </a:p>
        </p:txBody>
      </p:sp>
    </p:spTree>
    <p:extLst>
      <p:ext uri="{BB962C8B-B14F-4D97-AF65-F5344CB8AC3E}">
        <p14:creationId xmlns:p14="http://schemas.microsoft.com/office/powerpoint/2010/main" val="76140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Satisfying a prospect’s needs is the best way to get them to lease and that’s what the Needs Close sales technique does. First, list the things the prospect said they needed from your apartments/community. Then review the list against what you have to offer and start ticking off the boxes that match. The more boxes ticked, the better fit the home is for the prospect.</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14</a:t>
            </a:fld>
            <a:endParaRPr lang="en-US"/>
          </a:p>
        </p:txBody>
      </p:sp>
    </p:spTree>
    <p:extLst>
      <p:ext uri="{BB962C8B-B14F-4D97-AF65-F5344CB8AC3E}">
        <p14:creationId xmlns:p14="http://schemas.microsoft.com/office/powerpoint/2010/main" val="252626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Before closing a sale, if you need a vague idea of how interested your prospect is in your community, it’s best to approach them with the ‘</a:t>
            </a:r>
            <a:r>
              <a:rPr lang="en-US" sz="1200" b="0" i="1" kern="1200" dirty="0">
                <a:solidFill>
                  <a:schemeClr val="tx1"/>
                </a:solidFill>
                <a:effectLst/>
                <a:latin typeface="+mn-lt"/>
                <a:ea typeface="+mn-ea"/>
                <a:cs typeface="+mn-cs"/>
              </a:rPr>
              <a:t>On the scale of 1-10′</a:t>
            </a:r>
            <a:r>
              <a:rPr lang="en-US" sz="1200" b="0" i="0" kern="1200" dirty="0">
                <a:solidFill>
                  <a:schemeClr val="tx1"/>
                </a:solidFill>
                <a:effectLst/>
                <a:latin typeface="+mn-lt"/>
                <a:ea typeface="+mn-ea"/>
                <a:cs typeface="+mn-cs"/>
              </a:rPr>
              <a:t> line.</a:t>
            </a:r>
          </a:p>
          <a:p>
            <a:pPr fontAlgn="base"/>
            <a:r>
              <a:rPr lang="en-US" sz="1200" b="0" i="0" kern="1200" dirty="0">
                <a:solidFill>
                  <a:schemeClr val="tx1"/>
                </a:solidFill>
                <a:effectLst/>
                <a:latin typeface="+mn-lt"/>
                <a:ea typeface="+mn-ea"/>
                <a:cs typeface="+mn-cs"/>
              </a:rPr>
              <a:t>Based on how they rate, you can either clarify their objections if the score is low or proceed to close the deal if they give you a solid high score. This will help you analyze the prospect’s interests and gives you a chance to walk them through any concerns they might have.</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15</a:t>
            </a:fld>
            <a:endParaRPr lang="en-US"/>
          </a:p>
        </p:txBody>
      </p:sp>
    </p:spTree>
    <p:extLst>
      <p:ext uri="{BB962C8B-B14F-4D97-AF65-F5344CB8AC3E}">
        <p14:creationId xmlns:p14="http://schemas.microsoft.com/office/powerpoint/2010/main" val="264098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Using visual aids such as floorplans, property maps, lease examples, local attraction calendars, bus schedules, etc.  you can close deals in a more attractive manner. The Visual Close technique is quite popular among sales reps because it appeals to a prospect’s visual perception and as we all know, </a:t>
            </a:r>
            <a:r>
              <a:rPr lang="en-US" sz="1200" b="0" i="1" kern="1200" dirty="0">
                <a:solidFill>
                  <a:schemeClr val="tx1"/>
                </a:solidFill>
                <a:effectLst/>
                <a:latin typeface="+mn-lt"/>
                <a:ea typeface="+mn-ea"/>
                <a:cs typeface="+mn-cs"/>
              </a:rPr>
              <a:t>a picture is worth a thousand words.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It’s easier for the prospect to visualize what you’re trying to put forth. After all, the human brain processes an image </a:t>
            </a:r>
            <a:r>
              <a:rPr lang="en-US" sz="1200" b="0" i="0" u="none" strike="noStrike" kern="1200" dirty="0">
                <a:solidFill>
                  <a:schemeClr val="tx1"/>
                </a:solidFill>
                <a:effectLst/>
                <a:latin typeface="+mn-lt"/>
                <a:ea typeface="+mn-ea"/>
                <a:cs typeface="+mn-cs"/>
                <a:hlinkClick r:id="rId3"/>
              </a:rPr>
              <a:t>60 thousand times faster</a:t>
            </a:r>
            <a:r>
              <a:rPr lang="en-US" sz="1200" b="0" i="0" kern="1200" dirty="0">
                <a:solidFill>
                  <a:schemeClr val="tx1"/>
                </a:solidFill>
                <a:effectLst/>
                <a:latin typeface="+mn-lt"/>
                <a:ea typeface="+mn-ea"/>
                <a:cs typeface="+mn-cs"/>
              </a:rPr>
              <a:t> than it processes words.</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16</a:t>
            </a:fld>
            <a:endParaRPr lang="en-US"/>
          </a:p>
        </p:txBody>
      </p:sp>
    </p:spTree>
    <p:extLst>
      <p:ext uri="{BB962C8B-B14F-4D97-AF65-F5344CB8AC3E}">
        <p14:creationId xmlns:p14="http://schemas.microsoft.com/office/powerpoint/2010/main" val="3946883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Not every deal has to be closed using leverage or pressure.  Sometimes it’s good to take the empathy route.</a:t>
            </a:r>
          </a:p>
          <a:p>
            <a:pPr fontAlgn="base"/>
            <a:r>
              <a:rPr lang="en-US" sz="1200" b="0" i="0" kern="1200" dirty="0">
                <a:solidFill>
                  <a:schemeClr val="tx1"/>
                </a:solidFill>
                <a:effectLst/>
                <a:latin typeface="+mn-lt"/>
                <a:ea typeface="+mn-ea"/>
                <a:cs typeface="+mn-cs"/>
              </a:rPr>
              <a:t>The Empathy Closing technique allows you to use emotion to understand the situation your prospect is in. When the prospect tells you that he/she isn’t ready to make a decision, it’s sometimes good to them more time to think than rather pushing for a close.</a:t>
            </a:r>
          </a:p>
          <a:p>
            <a:pPr fontAlgn="base"/>
            <a:r>
              <a:rPr lang="en-US" sz="1200" b="0" i="0" kern="1200" dirty="0">
                <a:solidFill>
                  <a:schemeClr val="tx1"/>
                </a:solidFill>
                <a:effectLst/>
                <a:latin typeface="+mn-lt"/>
                <a:ea typeface="+mn-ea"/>
                <a:cs typeface="+mn-cs"/>
              </a:rPr>
              <a:t>Empathizing with your prospects can help build a special bond with the prospect which can be useful in the long run. Just be sure to gain “next steps” before closing the communication.  </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17</a:t>
            </a:fld>
            <a:endParaRPr lang="en-US"/>
          </a:p>
        </p:txBody>
      </p:sp>
    </p:spTree>
    <p:extLst>
      <p:ext uri="{BB962C8B-B14F-4D97-AF65-F5344CB8AC3E}">
        <p14:creationId xmlns:p14="http://schemas.microsoft.com/office/powerpoint/2010/main" val="1824119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Artisan Closing technique lets you highlight the amount of work, skill, and time that is being invested into your community. It deviates from the usual sales closing technique norms by focusing more on the behind the scenes of your product, rather than the prospect or the benefits of your product.</a:t>
            </a:r>
          </a:p>
          <a:p>
            <a:pPr fontAlgn="base"/>
            <a:r>
              <a:rPr lang="en-US" sz="1200" b="0" i="0" kern="1200" dirty="0">
                <a:solidFill>
                  <a:schemeClr val="tx1"/>
                </a:solidFill>
                <a:effectLst/>
                <a:latin typeface="+mn-lt"/>
                <a:ea typeface="+mn-ea"/>
                <a:cs typeface="+mn-cs"/>
              </a:rPr>
              <a:t>This technique works best with prospects who are appreciative of something that has a lot of effort and hard work put into it. Emphasizing on that puts your product in good light and brings new appreciation to the eyes of the prospect, making it easier to close.  We employ 1 office and 1 maintenance personnel for very 100 units to ensure adequate staffing to keep ABC Apartments running efficiently. We have service contracts for lawncare and snow removal so that your home is well kept year-around and serviced by professionals. We will be resurfacing the parking lot this year. </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18</a:t>
            </a:fld>
            <a:endParaRPr lang="en-US"/>
          </a:p>
        </p:txBody>
      </p:sp>
    </p:spTree>
    <p:extLst>
      <p:ext uri="{BB962C8B-B14F-4D97-AF65-F5344CB8AC3E}">
        <p14:creationId xmlns:p14="http://schemas.microsoft.com/office/powerpoint/2010/main" val="1270250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Alternative Close is a variant of the Assumption close (first one we discussed), where you assume that the prospects are interested your product but here you will provide them 2 alternative choices that will move the deal forward. </a:t>
            </a:r>
            <a:r>
              <a:rPr lang="en-US" sz="1200" b="1" i="0" kern="1200" dirty="0">
                <a:solidFill>
                  <a:schemeClr val="tx1"/>
                </a:solidFill>
                <a:effectLst/>
                <a:latin typeface="+mn-lt"/>
                <a:ea typeface="+mn-ea"/>
                <a:cs typeface="+mn-cs"/>
              </a:rPr>
              <a:t>The catch is, whatever choice they choose, it should invariably help you take a step towards the close. </a:t>
            </a:r>
            <a:r>
              <a:rPr lang="en-US" sz="1200" b="0" i="0" kern="1200" dirty="0">
                <a:solidFill>
                  <a:schemeClr val="tx1"/>
                </a:solidFill>
                <a:effectLst/>
                <a:latin typeface="+mn-lt"/>
                <a:ea typeface="+mn-ea"/>
                <a:cs typeface="+mn-cs"/>
              </a:rPr>
              <a:t>This closing technique works best with prospects who don’t have any queries on your product or any objection with the price, features, etc.</a:t>
            </a:r>
          </a:p>
          <a:p>
            <a:pPr fontAlgn="base"/>
            <a:r>
              <a:rPr lang="en-US" sz="1200" b="0" i="0" kern="1200" dirty="0">
                <a:solidFill>
                  <a:schemeClr val="tx1"/>
                </a:solidFill>
                <a:effectLst/>
                <a:latin typeface="+mn-lt"/>
                <a:ea typeface="+mn-ea"/>
                <a:cs typeface="+mn-cs"/>
              </a:rPr>
              <a:t>Why is it effective? By giving them choices, you simplify the decision-making process and easily get them to make a commitment to your product.</a:t>
            </a:r>
          </a:p>
          <a:p>
            <a:r>
              <a:rPr lang="en-US" dirty="0"/>
              <a:t>Will Thursday or Friday be better for you to complete the application?  Should I email you an application as an attachment or do you want me to send you the hyperlink in an email?  Would you like to use our computer in the leasing office /business center to complete your application or do you prefer to complete it by hand?</a:t>
            </a:r>
          </a:p>
        </p:txBody>
      </p:sp>
      <p:sp>
        <p:nvSpPr>
          <p:cNvPr id="4" name="Slide Number Placeholder 3"/>
          <p:cNvSpPr>
            <a:spLocks noGrp="1"/>
          </p:cNvSpPr>
          <p:nvPr>
            <p:ph type="sldNum" sz="quarter" idx="5"/>
          </p:nvPr>
        </p:nvSpPr>
        <p:spPr/>
        <p:txBody>
          <a:bodyPr/>
          <a:lstStyle/>
          <a:p>
            <a:fld id="{EBF51951-94BA-4246-A42C-43D8A6E0D28E}" type="slidenum">
              <a:rPr lang="en-US" smtClean="0"/>
              <a:t>19</a:t>
            </a:fld>
            <a:endParaRPr lang="en-US"/>
          </a:p>
        </p:txBody>
      </p:sp>
    </p:spTree>
    <p:extLst>
      <p:ext uri="{BB962C8B-B14F-4D97-AF65-F5344CB8AC3E}">
        <p14:creationId xmlns:p14="http://schemas.microsoft.com/office/powerpoint/2010/main" val="1629882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In business terms, Opportunity Cost is the cost of forgoing something. I.e. the cost you incur by NOT doing something. This closing technique taps into the same principle by stressing on what the prospect will miss out if they do not lease from you. </a:t>
            </a:r>
          </a:p>
          <a:p>
            <a:pPr fontAlgn="base"/>
            <a:r>
              <a:rPr lang="en-US" sz="1200" b="0" i="0" kern="1200" dirty="0">
                <a:solidFill>
                  <a:schemeClr val="tx1"/>
                </a:solidFill>
                <a:effectLst/>
                <a:latin typeface="+mn-lt"/>
                <a:ea typeface="+mn-ea"/>
                <a:cs typeface="+mn-cs"/>
              </a:rPr>
              <a:t>When using the Opportunity Cost close technique, insist why renting your apartment home is not another increasing expenditure but rather an investment – highlight the new windows/furnaces/roofs the owner just installed - they all will save resident’s money on utilities. Highlight the pet grooming station – saves on pet care. Highlight gas savings if moving closer to work, </a:t>
            </a:r>
            <a:r>
              <a:rPr lang="en-US" sz="1200" b="0" i="0" kern="1200" dirty="0" err="1">
                <a:solidFill>
                  <a:schemeClr val="tx1"/>
                </a:solidFill>
                <a:effectLst/>
                <a:latin typeface="+mn-lt"/>
                <a:ea typeface="+mn-ea"/>
                <a:cs typeface="+mn-cs"/>
              </a:rPr>
              <a:t>etc.The</a:t>
            </a:r>
            <a:r>
              <a:rPr lang="en-US" sz="1200" b="0" i="0" kern="1200" dirty="0">
                <a:solidFill>
                  <a:schemeClr val="tx1"/>
                </a:solidFill>
                <a:effectLst/>
                <a:latin typeface="+mn-lt"/>
                <a:ea typeface="+mn-ea"/>
                <a:cs typeface="+mn-cs"/>
              </a:rPr>
              <a:t> idea is to make the prospects realize that the longer they take to lease, the more they will stand to lose.</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20</a:t>
            </a:fld>
            <a:endParaRPr lang="en-US"/>
          </a:p>
        </p:txBody>
      </p:sp>
    </p:spTree>
    <p:extLst>
      <p:ext uri="{BB962C8B-B14F-4D97-AF65-F5344CB8AC3E}">
        <p14:creationId xmlns:p14="http://schemas.microsoft.com/office/powerpoint/2010/main" val="13835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Reputation Scores, Print/Newspaper Ad, Radio Commercial, Billboard Sign, etc. </a:t>
            </a:r>
          </a:p>
        </p:txBody>
      </p:sp>
      <p:sp>
        <p:nvSpPr>
          <p:cNvPr id="4" name="Slide Number Placeholder 3"/>
          <p:cNvSpPr>
            <a:spLocks noGrp="1"/>
          </p:cNvSpPr>
          <p:nvPr>
            <p:ph type="sldNum" sz="quarter" idx="5"/>
          </p:nvPr>
        </p:nvSpPr>
        <p:spPr/>
        <p:txBody>
          <a:bodyPr/>
          <a:lstStyle/>
          <a:p>
            <a:fld id="{EBF51951-94BA-4246-A42C-43D8A6E0D28E}" type="slidenum">
              <a:rPr lang="en-US" smtClean="0"/>
              <a:t>3</a:t>
            </a:fld>
            <a:endParaRPr lang="en-US"/>
          </a:p>
        </p:txBody>
      </p:sp>
    </p:spTree>
    <p:extLst>
      <p:ext uri="{BB962C8B-B14F-4D97-AF65-F5344CB8AC3E}">
        <p14:creationId xmlns:p14="http://schemas.microsoft.com/office/powerpoint/2010/main" val="548765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Have you come across one of those car salesmen who make a sales pitch, talking as though you already own the vehicle –  Your next vacation is going to be much more cost effective with all the gas you will save driving this new Hybrid. </a:t>
            </a:r>
            <a:r>
              <a:rPr lang="en-US" sz="1200" b="0" i="1" kern="1200" dirty="0">
                <a:solidFill>
                  <a:schemeClr val="tx1"/>
                </a:solidFill>
                <a:effectLst/>
                <a:latin typeface="+mn-lt"/>
                <a:ea typeface="+mn-ea"/>
                <a:cs typeface="+mn-cs"/>
              </a:rPr>
              <a:t>Classic Ownership close; </a:t>
            </a:r>
            <a:r>
              <a:rPr lang="en-US" sz="1200" b="0" i="0" kern="1200" dirty="0">
                <a:solidFill>
                  <a:schemeClr val="tx1"/>
                </a:solidFill>
                <a:effectLst/>
                <a:latin typeface="+mn-lt"/>
                <a:ea typeface="+mn-ea"/>
                <a:cs typeface="+mn-cs"/>
              </a:rPr>
              <a:t>where the seller firmly places the idea of the buyer owning the product.</a:t>
            </a:r>
          </a:p>
          <a:p>
            <a:pPr fontAlgn="base"/>
            <a:r>
              <a:rPr lang="en-US" sz="1200" b="0" i="0" kern="1200" dirty="0">
                <a:solidFill>
                  <a:schemeClr val="tx1"/>
                </a:solidFill>
                <a:effectLst/>
                <a:latin typeface="+mn-lt"/>
                <a:ea typeface="+mn-ea"/>
                <a:cs typeface="+mn-cs"/>
              </a:rPr>
              <a:t>Using this technique, you paint a picture of the prospect’s lifestyle will change for the better; </a:t>
            </a:r>
          </a:p>
          <a:p>
            <a:pPr fontAlgn="base"/>
            <a:r>
              <a:rPr lang="en-US" sz="1200" b="0" i="0" kern="1200" dirty="0">
                <a:solidFill>
                  <a:schemeClr val="tx1"/>
                </a:solidFill>
                <a:effectLst/>
                <a:latin typeface="+mn-lt"/>
                <a:ea typeface="+mn-ea"/>
                <a:cs typeface="+mn-cs"/>
              </a:rPr>
              <a:t>-I bet you will enjoy having direct access to the </a:t>
            </a:r>
            <a:r>
              <a:rPr lang="en-US" sz="1200" b="0" i="0" kern="1200" dirty="0" err="1">
                <a:solidFill>
                  <a:schemeClr val="tx1"/>
                </a:solidFill>
                <a:effectLst/>
                <a:latin typeface="+mn-lt"/>
                <a:ea typeface="+mn-ea"/>
                <a:cs typeface="+mn-cs"/>
              </a:rPr>
              <a:t>Monon</a:t>
            </a:r>
            <a:r>
              <a:rPr lang="en-US" sz="1200" b="0" i="0" kern="1200" dirty="0">
                <a:solidFill>
                  <a:schemeClr val="tx1"/>
                </a:solidFill>
                <a:effectLst/>
                <a:latin typeface="+mn-lt"/>
                <a:ea typeface="+mn-ea"/>
                <a:cs typeface="+mn-cs"/>
              </a:rPr>
              <a:t> Trail while living at Mezz 42, as I am sure driving to the trail every night gets to be hassle..</a:t>
            </a:r>
          </a:p>
          <a:p>
            <a:pPr fontAlgn="base"/>
            <a:r>
              <a:rPr lang="en-US" sz="1200" b="0" i="0" kern="1200" dirty="0">
                <a:solidFill>
                  <a:schemeClr val="tx1"/>
                </a:solidFill>
                <a:effectLst/>
                <a:latin typeface="+mn-lt"/>
                <a:ea typeface="+mn-ea"/>
                <a:cs typeface="+mn-cs"/>
              </a:rPr>
              <a:t>-What are you going to do with the extra hours in the day you will gain by living only 5-minutes from work? By repeatedly stating the benefits that they will enjoy, you create a mental closure that your apartment home will improve their lifestyle, thus making it easy for you to finalize a deal.</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21</a:t>
            </a:fld>
            <a:endParaRPr lang="en-US"/>
          </a:p>
        </p:txBody>
      </p:sp>
    </p:spTree>
    <p:extLst>
      <p:ext uri="{BB962C8B-B14F-4D97-AF65-F5344CB8AC3E}">
        <p14:creationId xmlns:p14="http://schemas.microsoft.com/office/powerpoint/2010/main" val="121934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‘Best Time to’ close is a very effective technique to use when you notice there is a trigger event related to the prospect – you use the timely happening to persuade the prospects, why now is the right time to lease your apartment:</a:t>
            </a:r>
          </a:p>
          <a:p>
            <a:pPr fontAlgn="base"/>
            <a:r>
              <a:rPr lang="en-US" sz="1200" b="1" i="1" kern="1200" dirty="0">
                <a:solidFill>
                  <a:schemeClr val="tx1"/>
                </a:solidFill>
                <a:effectLst/>
                <a:latin typeface="+mn-lt"/>
                <a:ea typeface="+mn-ea"/>
                <a:cs typeface="+mn-cs"/>
              </a:rPr>
              <a:t>Examples: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Is the prospect getting married?</a:t>
            </a:r>
          </a:p>
          <a:p>
            <a:pPr fontAlgn="base"/>
            <a:r>
              <a:rPr lang="en-US" sz="1200" b="0" i="0" kern="1200" dirty="0">
                <a:solidFill>
                  <a:schemeClr val="tx1"/>
                </a:solidFill>
                <a:effectLst/>
                <a:latin typeface="+mn-lt"/>
                <a:ea typeface="+mn-ea"/>
                <a:cs typeface="+mn-cs"/>
              </a:rPr>
              <a:t>Is the prospect’s family size growing/downsizing?</a:t>
            </a:r>
          </a:p>
          <a:p>
            <a:pPr fontAlgn="base"/>
            <a:r>
              <a:rPr lang="en-US" sz="1200" b="0" i="0" kern="1200" dirty="0">
                <a:solidFill>
                  <a:schemeClr val="tx1"/>
                </a:solidFill>
                <a:effectLst/>
                <a:latin typeface="+mn-lt"/>
                <a:ea typeface="+mn-ea"/>
                <a:cs typeface="+mn-cs"/>
              </a:rPr>
              <a:t>Is harsh winter weather on the way?</a:t>
            </a:r>
          </a:p>
          <a:p>
            <a:pPr fontAlgn="base"/>
            <a:r>
              <a:rPr lang="en-US" sz="1200" b="0" i="0" kern="1200" dirty="0">
                <a:solidFill>
                  <a:schemeClr val="tx1"/>
                </a:solidFill>
                <a:effectLst/>
                <a:latin typeface="+mn-lt"/>
                <a:ea typeface="+mn-ea"/>
                <a:cs typeface="+mn-cs"/>
              </a:rPr>
              <a:t>Are the Holiday fast approaching?</a:t>
            </a:r>
          </a:p>
          <a:p>
            <a:pPr fontAlgn="base"/>
            <a:r>
              <a:rPr lang="en-US" sz="1200" b="0" i="0" kern="1200" dirty="0">
                <a:solidFill>
                  <a:schemeClr val="tx1"/>
                </a:solidFill>
                <a:effectLst/>
                <a:latin typeface="+mn-lt"/>
                <a:ea typeface="+mn-ea"/>
                <a:cs typeface="+mn-cs"/>
              </a:rPr>
              <a:t>Are you offering a concession or special promotion?</a:t>
            </a:r>
          </a:p>
          <a:p>
            <a:pPr fontAlgn="base"/>
            <a:r>
              <a:rPr lang="en-US" sz="1200" b="0" i="0" kern="1200" dirty="0">
                <a:solidFill>
                  <a:schemeClr val="tx1"/>
                </a:solidFill>
                <a:effectLst/>
                <a:latin typeface="+mn-lt"/>
                <a:ea typeface="+mn-ea"/>
                <a:cs typeface="+mn-cs"/>
              </a:rPr>
              <a:t>Basically, you relate the timely happening with your apartments and put forth convincing statements that emphasize why it is the best time to lease.</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22</a:t>
            </a:fld>
            <a:endParaRPr lang="en-US"/>
          </a:p>
        </p:txBody>
      </p:sp>
    </p:spTree>
    <p:extLst>
      <p:ext uri="{BB962C8B-B14F-4D97-AF65-F5344CB8AC3E}">
        <p14:creationId xmlns:p14="http://schemas.microsoft.com/office/powerpoint/2010/main" val="698542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There will be some prospects who will be on the fence when it comes to completing the application.</a:t>
            </a:r>
          </a:p>
          <a:p>
            <a:pPr fontAlgn="base"/>
            <a:r>
              <a:rPr lang="en-US" sz="1200" b="0" i="0" kern="1200" dirty="0">
                <a:solidFill>
                  <a:schemeClr val="tx1"/>
                </a:solidFill>
                <a:effectLst/>
                <a:latin typeface="+mn-lt"/>
                <a:ea typeface="+mn-ea"/>
                <a:cs typeface="+mn-cs"/>
              </a:rPr>
              <a:t>You cannot wait forever for them to make up their mind; at the same time, you cannot give up on them either, because they are almost near the closing line.</a:t>
            </a:r>
          </a:p>
          <a:p>
            <a:pPr fontAlgn="base"/>
            <a:r>
              <a:rPr lang="en-US" sz="1200" b="0" i="0" kern="1200" dirty="0">
                <a:solidFill>
                  <a:schemeClr val="tx1"/>
                </a:solidFill>
                <a:effectLst/>
                <a:latin typeface="+mn-lt"/>
                <a:ea typeface="+mn-ea"/>
                <a:cs typeface="+mn-cs"/>
              </a:rPr>
              <a:t>What do you do, in that case? You suggest a date in the near future to finalize the deal.</a:t>
            </a:r>
          </a:p>
          <a:p>
            <a:pPr fontAlgn="base"/>
            <a:r>
              <a:rPr lang="en-US" sz="1200" b="0" i="0" kern="1200" dirty="0">
                <a:solidFill>
                  <a:schemeClr val="tx1"/>
                </a:solidFill>
                <a:effectLst/>
                <a:latin typeface="+mn-lt"/>
                <a:ea typeface="+mn-ea"/>
                <a:cs typeface="+mn-cs"/>
              </a:rPr>
              <a:t>This way, you eliminate the hassles of back and forth exchanges and clearly fix a timeframe by which the prospect should come to a decision.</a:t>
            </a:r>
          </a:p>
          <a:p>
            <a:pPr fontAlgn="base"/>
            <a:r>
              <a:rPr lang="en-US" sz="1200" b="0" i="0" kern="1200" dirty="0">
                <a:solidFill>
                  <a:schemeClr val="tx1"/>
                </a:solidFill>
                <a:effectLst/>
                <a:latin typeface="+mn-lt"/>
                <a:ea typeface="+mn-ea"/>
                <a:cs typeface="+mn-cs"/>
              </a:rPr>
              <a:t>Based on their response, you can also identify the level of commitment of the prospect in signing a deal.</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23</a:t>
            </a:fld>
            <a:endParaRPr lang="en-US"/>
          </a:p>
        </p:txBody>
      </p:sp>
    </p:spTree>
    <p:extLst>
      <p:ext uri="{BB962C8B-B14F-4D97-AF65-F5344CB8AC3E}">
        <p14:creationId xmlns:p14="http://schemas.microsoft.com/office/powerpoint/2010/main" val="201527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Testimonial close is a powerful technique which helps you build trust and credibility with prospects which are the key factors for any business relationship.</a:t>
            </a:r>
          </a:p>
          <a:p>
            <a:pPr fontAlgn="base"/>
            <a:r>
              <a:rPr lang="en-US" sz="1200" b="0" i="0" kern="1200" dirty="0">
                <a:solidFill>
                  <a:schemeClr val="tx1"/>
                </a:solidFill>
                <a:effectLst/>
                <a:latin typeface="+mn-lt"/>
                <a:ea typeface="+mn-ea"/>
                <a:cs typeface="+mn-cs"/>
              </a:rPr>
              <a:t>When using this technique, instead of talking about your apartments / community yourself, you share the experiences of actual users who have benefitted from living there. Testimonials are effective because, they come from people who have actually used the product and fell in love with it – their opinions are neutral, genuine and free from any bias.</a:t>
            </a:r>
          </a:p>
          <a:p>
            <a:pPr fontAlgn="base"/>
            <a:r>
              <a:rPr lang="en-US" sz="1200" b="0" i="0" kern="1200" dirty="0">
                <a:solidFill>
                  <a:schemeClr val="tx1"/>
                </a:solidFill>
                <a:effectLst/>
                <a:latin typeface="+mn-lt"/>
                <a:ea typeface="+mn-ea"/>
                <a:cs typeface="+mn-cs"/>
              </a:rPr>
              <a:t>The other reason why this technique works is that when you share the success stories of your users who are similar to the prospects, you ease their concerns and doubts on whether your apartment will make them happy. </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24</a:t>
            </a:fld>
            <a:endParaRPr lang="en-US"/>
          </a:p>
        </p:txBody>
      </p:sp>
    </p:spTree>
    <p:extLst>
      <p:ext uri="{BB962C8B-B14F-4D97-AF65-F5344CB8AC3E}">
        <p14:creationId xmlns:p14="http://schemas.microsoft.com/office/powerpoint/2010/main" val="2462121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25</a:t>
            </a:fld>
            <a:endParaRPr lang="en-US"/>
          </a:p>
        </p:txBody>
      </p:sp>
    </p:spTree>
    <p:extLst>
      <p:ext uri="{BB962C8B-B14F-4D97-AF65-F5344CB8AC3E}">
        <p14:creationId xmlns:p14="http://schemas.microsoft.com/office/powerpoint/2010/main" val="145512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times driving have you decided where to eat based on the billboard you see?  How many times have you stopped and purchased something from a clearance rack but it was not what you went into the store to buy? Signage is not even capable of being aggressive  -- but signage can be EFFECTIVE and close deals.</a:t>
            </a:r>
          </a:p>
        </p:txBody>
      </p:sp>
      <p:sp>
        <p:nvSpPr>
          <p:cNvPr id="4" name="Slide Number Placeholder 3"/>
          <p:cNvSpPr>
            <a:spLocks noGrp="1"/>
          </p:cNvSpPr>
          <p:nvPr>
            <p:ph type="sldNum" sz="quarter" idx="5"/>
          </p:nvPr>
        </p:nvSpPr>
        <p:spPr/>
        <p:txBody>
          <a:bodyPr/>
          <a:lstStyle/>
          <a:p>
            <a:fld id="{EBF51951-94BA-4246-A42C-43D8A6E0D28E}" type="slidenum">
              <a:rPr lang="en-US" smtClean="0"/>
              <a:t>4</a:t>
            </a:fld>
            <a:endParaRPr lang="en-US"/>
          </a:p>
        </p:txBody>
      </p:sp>
    </p:spTree>
    <p:extLst>
      <p:ext uri="{BB962C8B-B14F-4D97-AF65-F5344CB8AC3E}">
        <p14:creationId xmlns:p14="http://schemas.microsoft.com/office/powerpoint/2010/main" val="39857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Irrespective of what kind of sales people you and/or your leasing team are, it doesn’t make you a great one if you haven’t mastered the art of closing. You will soon see how you to evaluate each prospect and situation to determine the best closing technique to use to win the lease!</a:t>
            </a:r>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5</a:t>
            </a:fld>
            <a:endParaRPr lang="en-US"/>
          </a:p>
        </p:txBody>
      </p:sp>
    </p:spTree>
    <p:extLst>
      <p:ext uri="{BB962C8B-B14F-4D97-AF65-F5344CB8AC3E}">
        <p14:creationId xmlns:p14="http://schemas.microsoft.com/office/powerpoint/2010/main" val="134302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popular closing technique, the Assumptive close is where the salesperson assumes that the deal has been made. Sales reps use this technique when the prospect has checked most of the boxes in each step of the sales process but has not yet confirmed the deal.</a:t>
            </a:r>
          </a:p>
          <a:p>
            <a:pPr fontAlgn="base"/>
            <a:r>
              <a:rPr lang="en-US" sz="1200" b="0" i="0" kern="1200" dirty="0">
                <a:solidFill>
                  <a:schemeClr val="tx1"/>
                </a:solidFill>
                <a:effectLst/>
                <a:latin typeface="+mn-lt"/>
                <a:ea typeface="+mn-ea"/>
                <a:cs typeface="+mn-cs"/>
              </a:rPr>
              <a:t>The Assumptive close works because it doesn’t allow the prospect to sit on your offer giving them a time to conjure up issues and objections which can result in them backing out of the deal completely.  **My recent experience where the leasing agent said “we will now go back to the office to complete the application together”. </a:t>
            </a:r>
          </a:p>
        </p:txBody>
      </p:sp>
      <p:sp>
        <p:nvSpPr>
          <p:cNvPr id="4" name="Slide Number Placeholder 3"/>
          <p:cNvSpPr>
            <a:spLocks noGrp="1"/>
          </p:cNvSpPr>
          <p:nvPr>
            <p:ph type="sldNum" sz="quarter" idx="5"/>
          </p:nvPr>
        </p:nvSpPr>
        <p:spPr/>
        <p:txBody>
          <a:bodyPr/>
          <a:lstStyle/>
          <a:p>
            <a:fld id="{EBF51951-94BA-4246-A42C-43D8A6E0D28E}" type="slidenum">
              <a:rPr lang="en-US" smtClean="0"/>
              <a:t>6</a:t>
            </a:fld>
            <a:endParaRPr lang="en-US"/>
          </a:p>
        </p:txBody>
      </p:sp>
    </p:spTree>
    <p:extLst>
      <p:ext uri="{BB962C8B-B14F-4D97-AF65-F5344CB8AC3E}">
        <p14:creationId xmlns:p14="http://schemas.microsoft.com/office/powerpoint/2010/main" val="271831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This works perfectly with prospects too. You’re on the verge of closing the deal, but your prospect is reluctant to proceed. He/she has suddenly come up with </a:t>
            </a:r>
            <a:r>
              <a:rPr lang="en-US" sz="1200" b="1" i="0" u="sng" kern="1200" dirty="0">
                <a:solidFill>
                  <a:schemeClr val="tx1"/>
                </a:solidFill>
                <a:effectLst/>
                <a:latin typeface="+mn-lt"/>
                <a:ea typeface="+mn-ea"/>
                <a:cs typeface="+mn-cs"/>
              </a:rPr>
              <a:t>complaints in order to drive a bargain</a:t>
            </a:r>
            <a:r>
              <a:rPr lang="en-US" sz="1200" b="0" i="0" kern="1200" dirty="0">
                <a:solidFill>
                  <a:schemeClr val="tx1"/>
                </a:solidFill>
                <a:effectLst/>
                <a:latin typeface="+mn-lt"/>
                <a:ea typeface="+mn-ea"/>
                <a:cs typeface="+mn-cs"/>
              </a:rPr>
              <a:t>. A novice salesman here would comply with all their complaints and offer whatever they ask just for the sake of closing the deal. On the other hand, an experienced sales rep wouldn’t budge.</a:t>
            </a:r>
          </a:p>
          <a:p>
            <a:pPr fontAlgn="base"/>
            <a:r>
              <a:rPr lang="en-US" sz="1200" b="0" i="0" kern="1200" dirty="0">
                <a:solidFill>
                  <a:schemeClr val="tx1"/>
                </a:solidFill>
                <a:effectLst/>
                <a:latin typeface="+mn-lt"/>
                <a:ea typeface="+mn-ea"/>
                <a:cs typeface="+mn-cs"/>
              </a:rPr>
              <a:t>Using the Take Away closing technique, you can offer to withdraw the whole deal from the prospect in order to push them to accept the offer. This technique can be used for prospects who happen to be a time-sink and take up a lot of your time – with little to show by way of progress.</a:t>
            </a:r>
          </a:p>
          <a:p>
            <a:pPr fontAlgn="base"/>
            <a:r>
              <a:rPr lang="en-US" sz="1200" b="1" i="0" kern="1200" dirty="0">
                <a:solidFill>
                  <a:srgbClr val="FF0000"/>
                </a:solidFill>
                <a:effectLst/>
                <a:latin typeface="+mn-lt"/>
                <a:ea typeface="+mn-ea"/>
                <a:cs typeface="+mn-cs"/>
              </a:rPr>
              <a:t>The reason why it’s effective is that letting go of a potential client shows how confident you’re in your product, which then gets the prospect to reconsider about the good product that he/she may be missing out on.</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7</a:t>
            </a:fld>
            <a:endParaRPr lang="en-US"/>
          </a:p>
        </p:txBody>
      </p:sp>
    </p:spTree>
    <p:extLst>
      <p:ext uri="{BB962C8B-B14F-4D97-AF65-F5344CB8AC3E}">
        <p14:creationId xmlns:p14="http://schemas.microsoft.com/office/powerpoint/2010/main" val="309686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Commonly referred to as the Urgency Close, the Now or Never Close is a sales technique where you place pressure on the prospect to make a decision. This technique works when coupled with a special discount or freebie for a limited period.  OR … maybe it is a FACT (not a discount) that creates the urgency such as we now only have one apartment home available for the time you need to move, or only one of the “Hideaway floorplan styles” you desire, etc. </a:t>
            </a:r>
          </a:p>
          <a:p>
            <a:pPr fontAlgn="base"/>
            <a:r>
              <a:rPr lang="en-US" sz="1200" b="0" i="0" kern="1200" dirty="0">
                <a:solidFill>
                  <a:schemeClr val="tx1"/>
                </a:solidFill>
                <a:effectLst/>
                <a:latin typeface="+mn-lt"/>
                <a:ea typeface="+mn-ea"/>
                <a:cs typeface="+mn-cs"/>
              </a:rPr>
              <a:t>This technique is best used when the prospect is on the line about buying your product. Similar to the Take Away Close technique, a sense of urgency comes into play and the fear of missing out on a discount nudges the prospect over the proverbial line to get your product.</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8</a:t>
            </a:fld>
            <a:endParaRPr lang="en-US"/>
          </a:p>
        </p:txBody>
      </p:sp>
    </p:spTree>
    <p:extLst>
      <p:ext uri="{BB962C8B-B14F-4D97-AF65-F5344CB8AC3E}">
        <p14:creationId xmlns:p14="http://schemas.microsoft.com/office/powerpoint/2010/main" val="341035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Think of a well-executed closing argument delivered by a trial attorney in court. There are no new facts or concerns introduced here. Just a simple act of selectively summarizing the highlights and the pointing towards the only logical conclusion from connecting the dots.</a:t>
            </a:r>
          </a:p>
          <a:p>
            <a:pPr fontAlgn="base"/>
            <a:r>
              <a:rPr lang="en-US" sz="1200" b="0" i="0" kern="1200" dirty="0">
                <a:solidFill>
                  <a:schemeClr val="tx1"/>
                </a:solidFill>
                <a:effectLst/>
                <a:latin typeface="+mn-lt"/>
                <a:ea typeface="+mn-ea"/>
                <a:cs typeface="+mn-cs"/>
              </a:rPr>
              <a:t>Summary close works great when you have gone through an extensive discussion/ evaluation </a:t>
            </a:r>
            <a:r>
              <a:rPr lang="en-US" sz="1200" b="1" i="0" u="sng" kern="1200" dirty="0">
                <a:solidFill>
                  <a:schemeClr val="tx1"/>
                </a:solidFill>
                <a:effectLst/>
                <a:latin typeface="+mn-lt"/>
                <a:ea typeface="+mn-ea"/>
                <a:cs typeface="+mn-cs"/>
              </a:rPr>
              <a:t>over a period of time </a:t>
            </a:r>
            <a:r>
              <a:rPr lang="en-US" sz="1200" b="0" i="0" kern="1200" dirty="0">
                <a:solidFill>
                  <a:schemeClr val="tx1"/>
                </a:solidFill>
                <a:effectLst/>
                <a:latin typeface="+mn-lt"/>
                <a:ea typeface="+mn-ea"/>
                <a:cs typeface="+mn-cs"/>
              </a:rPr>
              <a:t>and it is now time to switch gears.  </a:t>
            </a:r>
          </a:p>
          <a:p>
            <a:pPr fontAlgn="base"/>
            <a:r>
              <a:rPr lang="en-US" sz="1200" b="0" i="0" kern="1200" dirty="0">
                <a:solidFill>
                  <a:schemeClr val="tx1"/>
                </a:solidFill>
                <a:effectLst/>
                <a:latin typeface="+mn-lt"/>
                <a:ea typeface="+mn-ea"/>
                <a:cs typeface="+mn-cs"/>
              </a:rPr>
              <a:t>Dog wash station – saves time and money, Fitness Center – saves time and money, Green Enthusiasts – Bike Center, Recycling.  </a:t>
            </a:r>
          </a:p>
          <a:p>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9</a:t>
            </a:fld>
            <a:endParaRPr lang="en-US"/>
          </a:p>
        </p:txBody>
      </p:sp>
    </p:spTree>
    <p:extLst>
      <p:ext uri="{BB962C8B-B14F-4D97-AF65-F5344CB8AC3E}">
        <p14:creationId xmlns:p14="http://schemas.microsoft.com/office/powerpoint/2010/main" val="293030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It has been proven that it is a social norm of responding to a positive action with another positive action. (THINK – Pass it Forward)</a:t>
            </a:r>
          </a:p>
          <a:p>
            <a:pPr fontAlgn="base"/>
            <a:r>
              <a:rPr lang="en-US" sz="1200" b="0" i="0" kern="1200" dirty="0">
                <a:solidFill>
                  <a:schemeClr val="tx1"/>
                </a:solidFill>
                <a:effectLst/>
                <a:latin typeface="+mn-lt"/>
                <a:ea typeface="+mn-ea"/>
                <a:cs typeface="+mn-cs"/>
              </a:rPr>
              <a:t>The Something For Nothing Closing Technique works around this concept. You give your prospect a free add-on or an extra feature in goodwill and they will be obligated to do something in return – that something, in this case, can be leasing the apartment home.</a:t>
            </a:r>
          </a:p>
          <a:p>
            <a:pPr fontAlgn="base"/>
            <a:r>
              <a:rPr lang="en-US" sz="1200" b="0" i="0" kern="1200" dirty="0">
                <a:solidFill>
                  <a:schemeClr val="tx1"/>
                </a:solidFill>
                <a:effectLst/>
                <a:latin typeface="+mn-lt"/>
                <a:ea typeface="+mn-ea"/>
                <a:cs typeface="+mn-cs"/>
              </a:rPr>
              <a:t>Something For Nothing works because people like free things. But just to keep things clear, the freebie you give should be of value to them and less value to you. </a:t>
            </a:r>
            <a:endParaRPr lang="en-US" dirty="0"/>
          </a:p>
        </p:txBody>
      </p:sp>
      <p:sp>
        <p:nvSpPr>
          <p:cNvPr id="4" name="Slide Number Placeholder 3"/>
          <p:cNvSpPr>
            <a:spLocks noGrp="1"/>
          </p:cNvSpPr>
          <p:nvPr>
            <p:ph type="sldNum" sz="quarter" idx="5"/>
          </p:nvPr>
        </p:nvSpPr>
        <p:spPr/>
        <p:txBody>
          <a:bodyPr/>
          <a:lstStyle/>
          <a:p>
            <a:fld id="{EBF51951-94BA-4246-A42C-43D8A6E0D28E}" type="slidenum">
              <a:rPr lang="en-US" smtClean="0"/>
              <a:t>10</a:t>
            </a:fld>
            <a:endParaRPr lang="en-US"/>
          </a:p>
        </p:txBody>
      </p:sp>
    </p:spTree>
    <p:extLst>
      <p:ext uri="{BB962C8B-B14F-4D97-AF65-F5344CB8AC3E}">
        <p14:creationId xmlns:p14="http://schemas.microsoft.com/office/powerpoint/2010/main" val="38622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7/17/2019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www.merriam-webster.com/dictionary/effec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9494-0DD0-43D7-A78E-1719D984CC07}"/>
              </a:ext>
            </a:extLst>
          </p:cNvPr>
          <p:cNvSpPr>
            <a:spLocks noGrp="1"/>
          </p:cNvSpPr>
          <p:nvPr>
            <p:ph type="title"/>
          </p:nvPr>
        </p:nvSpPr>
        <p:spPr/>
        <p:txBody>
          <a:bodyPr>
            <a:normAutofit fontScale="90000"/>
          </a:bodyPr>
          <a:lstStyle/>
          <a:p>
            <a:r>
              <a:rPr lang="en-US" dirty="0">
                <a:effectLst/>
              </a:rPr>
              <a:t>If Moses were to descend upon us and write the Ten Commandments for salespeople… “</a:t>
            </a:r>
            <a:r>
              <a:rPr lang="en-US" i="1" dirty="0">
                <a:effectLst/>
              </a:rPr>
              <a:t>Thou Shalt Always Be Closing” </a:t>
            </a:r>
            <a:r>
              <a:rPr lang="en-US" dirty="0">
                <a:effectLst/>
              </a:rPr>
              <a:t>will likely be the first one.</a:t>
            </a:r>
            <a:endParaRPr lang="en-US" dirty="0"/>
          </a:p>
        </p:txBody>
      </p:sp>
      <p:pic>
        <p:nvPicPr>
          <p:cNvPr id="1026" name="Picture 2" descr="Sales Closing Commandments">
            <a:extLst>
              <a:ext uri="{FF2B5EF4-FFF2-40B4-BE49-F238E27FC236}">
                <a16:creationId xmlns:a16="http://schemas.microsoft.com/office/drawing/2014/main" id="{BA13C281-8287-40AE-9B05-D5FE6846E7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1262" y="2667000"/>
            <a:ext cx="5656897"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50258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FF4D-C512-45BA-A94D-0E60943EB006}"/>
              </a:ext>
            </a:extLst>
          </p:cNvPr>
          <p:cNvSpPr>
            <a:spLocks noGrp="1"/>
          </p:cNvSpPr>
          <p:nvPr>
            <p:ph type="ctrTitle"/>
          </p:nvPr>
        </p:nvSpPr>
        <p:spPr>
          <a:xfrm>
            <a:off x="1751012" y="609601"/>
            <a:ext cx="8676222" cy="1584959"/>
          </a:xfrm>
        </p:spPr>
        <p:txBody>
          <a:bodyPr/>
          <a:lstStyle/>
          <a:p>
            <a:r>
              <a:rPr lang="en-US" dirty="0"/>
              <a:t>Something for nothing close</a:t>
            </a:r>
          </a:p>
        </p:txBody>
      </p:sp>
      <p:sp>
        <p:nvSpPr>
          <p:cNvPr id="3" name="Subtitle 2">
            <a:extLst>
              <a:ext uri="{FF2B5EF4-FFF2-40B4-BE49-F238E27FC236}">
                <a16:creationId xmlns:a16="http://schemas.microsoft.com/office/drawing/2014/main" id="{06D8B5DA-D9E2-44C7-A7E0-BBA50B6DF083}"/>
              </a:ext>
            </a:extLst>
          </p:cNvPr>
          <p:cNvSpPr>
            <a:spLocks noGrp="1"/>
          </p:cNvSpPr>
          <p:nvPr>
            <p:ph type="subTitle" idx="1"/>
          </p:nvPr>
        </p:nvSpPr>
        <p:spPr>
          <a:xfrm>
            <a:off x="1751012" y="2316480"/>
            <a:ext cx="8676222" cy="4155440"/>
          </a:xfrm>
        </p:spPr>
        <p:txBody>
          <a:bodyPr/>
          <a:lstStyle/>
          <a:p>
            <a:endParaRPr lang="en-US" dirty="0"/>
          </a:p>
        </p:txBody>
      </p:sp>
      <p:pic>
        <p:nvPicPr>
          <p:cNvPr id="7170" name="Picture 2" descr="Something For Nothing Sales Close">
            <a:extLst>
              <a:ext uri="{FF2B5EF4-FFF2-40B4-BE49-F238E27FC236}">
                <a16:creationId xmlns:a16="http://schemas.microsoft.com/office/drawing/2014/main" id="{025F1C87-B2DC-4539-973C-C7279B4FE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040" y="2418080"/>
            <a:ext cx="8469948" cy="405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8242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0584-4CD9-4149-A7E8-1EB8B5837771}"/>
              </a:ext>
            </a:extLst>
          </p:cNvPr>
          <p:cNvSpPr>
            <a:spLocks noGrp="1"/>
          </p:cNvSpPr>
          <p:nvPr>
            <p:ph type="ctrTitle"/>
          </p:nvPr>
        </p:nvSpPr>
        <p:spPr>
          <a:xfrm>
            <a:off x="1751012" y="609601"/>
            <a:ext cx="8676222" cy="1181492"/>
          </a:xfrm>
        </p:spPr>
        <p:txBody>
          <a:bodyPr/>
          <a:lstStyle/>
          <a:p>
            <a:r>
              <a:rPr lang="en-US" dirty="0"/>
              <a:t>The objection close</a:t>
            </a:r>
          </a:p>
        </p:txBody>
      </p:sp>
      <p:sp>
        <p:nvSpPr>
          <p:cNvPr id="3" name="Subtitle 2">
            <a:extLst>
              <a:ext uri="{FF2B5EF4-FFF2-40B4-BE49-F238E27FC236}">
                <a16:creationId xmlns:a16="http://schemas.microsoft.com/office/drawing/2014/main" id="{96000A31-7FE7-4039-9314-DF327385DBC6}"/>
              </a:ext>
            </a:extLst>
          </p:cNvPr>
          <p:cNvSpPr>
            <a:spLocks noGrp="1"/>
          </p:cNvSpPr>
          <p:nvPr>
            <p:ph type="subTitle" idx="1"/>
          </p:nvPr>
        </p:nvSpPr>
        <p:spPr/>
        <p:txBody>
          <a:bodyPr/>
          <a:lstStyle/>
          <a:p>
            <a:endParaRPr lang="en-US" dirty="0"/>
          </a:p>
        </p:txBody>
      </p:sp>
      <p:pic>
        <p:nvPicPr>
          <p:cNvPr id="8194" name="Picture 2" descr="The Objection Sales Close">
            <a:extLst>
              <a:ext uri="{FF2B5EF4-FFF2-40B4-BE49-F238E27FC236}">
                <a16:creationId xmlns:a16="http://schemas.microsoft.com/office/drawing/2014/main" id="{BF08641F-A206-4AC4-8D64-511B84F1C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766" y="2286000"/>
            <a:ext cx="878131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57579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ADB-8204-4CF2-846A-9246BC766C42}"/>
              </a:ext>
            </a:extLst>
          </p:cNvPr>
          <p:cNvSpPr>
            <a:spLocks noGrp="1"/>
          </p:cNvSpPr>
          <p:nvPr>
            <p:ph type="ctrTitle"/>
          </p:nvPr>
        </p:nvSpPr>
        <p:spPr>
          <a:xfrm>
            <a:off x="1751012" y="609601"/>
            <a:ext cx="8676222" cy="1275760"/>
          </a:xfrm>
        </p:spPr>
        <p:txBody>
          <a:bodyPr/>
          <a:lstStyle/>
          <a:p>
            <a:r>
              <a:rPr lang="en-US" dirty="0"/>
              <a:t>The Ben Franklin Close</a:t>
            </a:r>
          </a:p>
        </p:txBody>
      </p:sp>
      <p:sp>
        <p:nvSpPr>
          <p:cNvPr id="3" name="Subtitle 2">
            <a:extLst>
              <a:ext uri="{FF2B5EF4-FFF2-40B4-BE49-F238E27FC236}">
                <a16:creationId xmlns:a16="http://schemas.microsoft.com/office/drawing/2014/main" id="{AF1D6B68-EC9E-47CE-A79A-F10796AD087D}"/>
              </a:ext>
            </a:extLst>
          </p:cNvPr>
          <p:cNvSpPr>
            <a:spLocks noGrp="1"/>
          </p:cNvSpPr>
          <p:nvPr>
            <p:ph type="subTitle" idx="1"/>
          </p:nvPr>
        </p:nvSpPr>
        <p:spPr>
          <a:xfrm>
            <a:off x="-389123" y="4245988"/>
            <a:ext cx="12908785" cy="1767527"/>
          </a:xfrm>
        </p:spPr>
        <p:txBody>
          <a:bodyPr/>
          <a:lstStyle/>
          <a:p>
            <a:endParaRPr lang="en-US" dirty="0"/>
          </a:p>
        </p:txBody>
      </p:sp>
      <p:pic>
        <p:nvPicPr>
          <p:cNvPr id="9218" name="Picture 2" descr="The Ben Franklin Sales Close">
            <a:extLst>
              <a:ext uri="{FF2B5EF4-FFF2-40B4-BE49-F238E27FC236}">
                <a16:creationId xmlns:a16="http://schemas.microsoft.com/office/drawing/2014/main" id="{7E8F40FA-CF4B-40EB-BFEA-FE79D57E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243579"/>
            <a:ext cx="8502976" cy="376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90583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450E-EE61-4758-945F-D196DBF0A046}"/>
              </a:ext>
            </a:extLst>
          </p:cNvPr>
          <p:cNvSpPr>
            <a:spLocks noGrp="1"/>
          </p:cNvSpPr>
          <p:nvPr>
            <p:ph type="ctrTitle"/>
          </p:nvPr>
        </p:nvSpPr>
        <p:spPr>
          <a:xfrm>
            <a:off x="1751012" y="609601"/>
            <a:ext cx="8676222" cy="1143785"/>
          </a:xfrm>
        </p:spPr>
        <p:txBody>
          <a:bodyPr/>
          <a:lstStyle/>
          <a:p>
            <a:r>
              <a:rPr lang="en-US" dirty="0"/>
              <a:t>The sharp angle close</a:t>
            </a:r>
          </a:p>
        </p:txBody>
      </p:sp>
      <p:sp>
        <p:nvSpPr>
          <p:cNvPr id="3" name="Subtitle 2">
            <a:extLst>
              <a:ext uri="{FF2B5EF4-FFF2-40B4-BE49-F238E27FC236}">
                <a16:creationId xmlns:a16="http://schemas.microsoft.com/office/drawing/2014/main" id="{FE43EE06-6D6B-4014-BC3E-035D03363FF2}"/>
              </a:ext>
            </a:extLst>
          </p:cNvPr>
          <p:cNvSpPr>
            <a:spLocks noGrp="1"/>
          </p:cNvSpPr>
          <p:nvPr>
            <p:ph type="subTitle" idx="1"/>
          </p:nvPr>
        </p:nvSpPr>
        <p:spPr>
          <a:xfrm>
            <a:off x="-74274" y="4269555"/>
            <a:ext cx="12565316" cy="1739247"/>
          </a:xfrm>
        </p:spPr>
        <p:txBody>
          <a:bodyPr/>
          <a:lstStyle/>
          <a:p>
            <a:endParaRPr lang="en-US" dirty="0"/>
          </a:p>
        </p:txBody>
      </p:sp>
      <p:pic>
        <p:nvPicPr>
          <p:cNvPr id="10242" name="Picture 2" descr="The Sharp Angle Sales Close">
            <a:extLst>
              <a:ext uri="{FF2B5EF4-FFF2-40B4-BE49-F238E27FC236}">
                <a16:creationId xmlns:a16="http://schemas.microsoft.com/office/drawing/2014/main" id="{811445AB-7FCB-4320-856C-922EA82D5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190" y="2290712"/>
            <a:ext cx="8276734" cy="347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58052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A1EC-7C12-4418-9441-24CA0B6B9DD1}"/>
              </a:ext>
            </a:extLst>
          </p:cNvPr>
          <p:cNvSpPr>
            <a:spLocks noGrp="1"/>
          </p:cNvSpPr>
          <p:nvPr>
            <p:ph type="ctrTitle"/>
          </p:nvPr>
        </p:nvSpPr>
        <p:spPr>
          <a:xfrm>
            <a:off x="1751012" y="609601"/>
            <a:ext cx="8676222" cy="955248"/>
          </a:xfrm>
        </p:spPr>
        <p:txBody>
          <a:bodyPr/>
          <a:lstStyle/>
          <a:p>
            <a:r>
              <a:rPr lang="en-US" dirty="0"/>
              <a:t>The needs close</a:t>
            </a:r>
          </a:p>
        </p:txBody>
      </p:sp>
      <p:sp>
        <p:nvSpPr>
          <p:cNvPr id="3" name="Subtitle 2">
            <a:extLst>
              <a:ext uri="{FF2B5EF4-FFF2-40B4-BE49-F238E27FC236}">
                <a16:creationId xmlns:a16="http://schemas.microsoft.com/office/drawing/2014/main" id="{9EFD043A-FB08-4C1E-ADC6-6C777024A3A3}"/>
              </a:ext>
            </a:extLst>
          </p:cNvPr>
          <p:cNvSpPr>
            <a:spLocks noGrp="1"/>
          </p:cNvSpPr>
          <p:nvPr>
            <p:ph type="subTitle" idx="1"/>
          </p:nvPr>
        </p:nvSpPr>
        <p:spPr>
          <a:xfrm>
            <a:off x="-80635" y="4058920"/>
            <a:ext cx="12432062" cy="1905000"/>
          </a:xfrm>
        </p:spPr>
        <p:txBody>
          <a:bodyPr/>
          <a:lstStyle/>
          <a:p>
            <a:endParaRPr lang="en-US" dirty="0"/>
          </a:p>
        </p:txBody>
      </p:sp>
      <p:pic>
        <p:nvPicPr>
          <p:cNvPr id="11266" name="Picture 2" descr="The Needs Sales Close">
            <a:extLst>
              <a:ext uri="{FF2B5EF4-FFF2-40B4-BE49-F238E27FC236}">
                <a16:creationId xmlns:a16="http://schemas.microsoft.com/office/drawing/2014/main" id="{D23D60BA-65E9-477D-BF15-B05EE6D40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869440"/>
            <a:ext cx="818896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21847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BBF6-CA6E-4E52-B3B6-E21169ED8E4A}"/>
              </a:ext>
            </a:extLst>
          </p:cNvPr>
          <p:cNvSpPr>
            <a:spLocks noGrp="1"/>
          </p:cNvSpPr>
          <p:nvPr>
            <p:ph type="ctrTitle"/>
          </p:nvPr>
        </p:nvSpPr>
        <p:spPr>
          <a:xfrm>
            <a:off x="1751012" y="609602"/>
            <a:ext cx="8676222" cy="955248"/>
          </a:xfrm>
        </p:spPr>
        <p:txBody>
          <a:bodyPr/>
          <a:lstStyle/>
          <a:p>
            <a:r>
              <a:rPr lang="en-US" dirty="0"/>
              <a:t>The scale close </a:t>
            </a:r>
          </a:p>
        </p:txBody>
      </p:sp>
      <p:sp>
        <p:nvSpPr>
          <p:cNvPr id="3" name="Subtitle 2">
            <a:extLst>
              <a:ext uri="{FF2B5EF4-FFF2-40B4-BE49-F238E27FC236}">
                <a16:creationId xmlns:a16="http://schemas.microsoft.com/office/drawing/2014/main" id="{2695F8C1-711E-4E76-8247-9C0088F826BD}"/>
              </a:ext>
            </a:extLst>
          </p:cNvPr>
          <p:cNvSpPr>
            <a:spLocks noGrp="1"/>
          </p:cNvSpPr>
          <p:nvPr>
            <p:ph type="subTitle" idx="1"/>
          </p:nvPr>
        </p:nvSpPr>
        <p:spPr>
          <a:xfrm>
            <a:off x="1291472" y="2026763"/>
            <a:ext cx="9426804" cy="4289196"/>
          </a:xfrm>
        </p:spPr>
        <p:txBody>
          <a:bodyPr>
            <a:normAutofit fontScale="92500" lnSpcReduction="20000"/>
          </a:bodyPr>
          <a:lstStyle/>
          <a:p>
            <a:pPr fontAlgn="base"/>
            <a:r>
              <a:rPr lang="en-US" b="1" i="1" dirty="0">
                <a:effectLst/>
              </a:rPr>
              <a:t>Sales Rep:</a:t>
            </a:r>
            <a:r>
              <a:rPr lang="en-US" i="1" dirty="0">
                <a:effectLst/>
              </a:rPr>
              <a:t> “On a scale of one to ten, how interested are you in our apartment homes?” </a:t>
            </a:r>
          </a:p>
          <a:p>
            <a:pPr fontAlgn="base"/>
            <a:r>
              <a:rPr lang="en-US" b="1" i="1" dirty="0">
                <a:effectLst/>
              </a:rPr>
              <a:t>Prospect</a:t>
            </a:r>
            <a:r>
              <a:rPr lang="en-US" i="1" dirty="0">
                <a:effectLst/>
              </a:rPr>
              <a:t>: “I’d say an eight. </a:t>
            </a:r>
          </a:p>
          <a:p>
            <a:pPr fontAlgn="base"/>
            <a:r>
              <a:rPr lang="en-US" b="1" i="1" dirty="0">
                <a:effectLst/>
              </a:rPr>
              <a:t>Sales Rep: </a:t>
            </a:r>
            <a:r>
              <a:rPr lang="en-US" i="1" dirty="0">
                <a:effectLst/>
              </a:rPr>
              <a:t>“Wow! That is Great. Just curious, what did you like so much that made you give us an eight?”</a:t>
            </a:r>
          </a:p>
          <a:p>
            <a:pPr fontAlgn="base"/>
            <a:r>
              <a:rPr lang="en-US" b="1" i="1" dirty="0">
                <a:effectLst/>
              </a:rPr>
              <a:t>Prospect:</a:t>
            </a:r>
            <a:r>
              <a:rPr lang="en-US" i="1" dirty="0">
                <a:effectLst/>
              </a:rPr>
              <a:t> “We love the location, private patio, and washer/dryer in the apartment.</a:t>
            </a:r>
          </a:p>
          <a:p>
            <a:pPr fontAlgn="base"/>
            <a:r>
              <a:rPr lang="en-US" b="1" i="1" dirty="0">
                <a:effectLst/>
              </a:rPr>
              <a:t>Sales Rep:</a:t>
            </a:r>
            <a:r>
              <a:rPr lang="en-US" i="1" dirty="0">
                <a:effectLst/>
              </a:rPr>
              <a:t> “Most of our residents love us for those same reasons and I agree these are great reasons, but I’m curious why you did not give us a ten?”</a:t>
            </a:r>
          </a:p>
          <a:p>
            <a:pPr fontAlgn="base"/>
            <a:r>
              <a:rPr lang="en-US" b="1" i="1" dirty="0">
                <a:effectLst/>
              </a:rPr>
              <a:t>Prospect:</a:t>
            </a:r>
            <a:r>
              <a:rPr lang="en-US" i="1" dirty="0">
                <a:effectLst/>
              </a:rPr>
              <a:t> “Despite your apartments having such great features, we feel that it’s a little too pricey.”</a:t>
            </a:r>
          </a:p>
          <a:p>
            <a:pPr fontAlgn="base"/>
            <a:r>
              <a:rPr lang="en-US" b="1" i="1" dirty="0">
                <a:effectLst/>
              </a:rPr>
              <a:t>Sales Rep:</a:t>
            </a:r>
            <a:r>
              <a:rPr lang="en-US" i="1" dirty="0">
                <a:effectLst/>
              </a:rPr>
              <a:t> “I agree. But when you start living here, you will realize that you will save money on gas since we are centrally located in the city. You will also save money with your in-home laundry machines. We have never had customers complain that living here is saving them too much money”. </a:t>
            </a:r>
            <a:r>
              <a:rPr lang="en-US" i="1" dirty="0">
                <a:effectLst/>
                <a:sym typeface="Wingdings" panose="05000000000000000000" pitchFamily="2" charset="2"/>
              </a:rPr>
              <a:t></a:t>
            </a:r>
            <a:endParaRPr lang="en-US" i="1" dirty="0">
              <a:effectLst/>
            </a:endParaRPr>
          </a:p>
          <a:p>
            <a:endParaRPr lang="en-US" dirty="0"/>
          </a:p>
        </p:txBody>
      </p:sp>
    </p:spTree>
    <p:extLst>
      <p:ext uri="{BB962C8B-B14F-4D97-AF65-F5344CB8AC3E}">
        <p14:creationId xmlns:p14="http://schemas.microsoft.com/office/powerpoint/2010/main" val="233707841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7F73-D3B4-4284-913A-B30EF689CE94}"/>
              </a:ext>
            </a:extLst>
          </p:cNvPr>
          <p:cNvSpPr>
            <a:spLocks noGrp="1"/>
          </p:cNvSpPr>
          <p:nvPr>
            <p:ph type="ctrTitle"/>
          </p:nvPr>
        </p:nvSpPr>
        <p:spPr>
          <a:xfrm>
            <a:off x="1751012" y="609601"/>
            <a:ext cx="8676222" cy="860980"/>
          </a:xfrm>
        </p:spPr>
        <p:txBody>
          <a:bodyPr/>
          <a:lstStyle/>
          <a:p>
            <a:r>
              <a:rPr lang="en-US" dirty="0"/>
              <a:t>The visual close </a:t>
            </a:r>
          </a:p>
        </p:txBody>
      </p:sp>
      <p:sp>
        <p:nvSpPr>
          <p:cNvPr id="3" name="Subtitle 2">
            <a:extLst>
              <a:ext uri="{FF2B5EF4-FFF2-40B4-BE49-F238E27FC236}">
                <a16:creationId xmlns:a16="http://schemas.microsoft.com/office/drawing/2014/main" id="{DDA4C44B-F93D-4EDF-85E2-8BE7F9303256}"/>
              </a:ext>
            </a:extLst>
          </p:cNvPr>
          <p:cNvSpPr>
            <a:spLocks noGrp="1"/>
          </p:cNvSpPr>
          <p:nvPr>
            <p:ph type="subTitle" idx="1"/>
          </p:nvPr>
        </p:nvSpPr>
        <p:spPr>
          <a:xfrm>
            <a:off x="1751012" y="1904213"/>
            <a:ext cx="8676222" cy="4458879"/>
          </a:xfrm>
        </p:spPr>
        <p:txBody>
          <a:bodyPr>
            <a:normAutofit fontScale="85000" lnSpcReduction="20000"/>
          </a:bodyPr>
          <a:lstStyle/>
          <a:p>
            <a:r>
              <a:rPr lang="en-US" i="1" dirty="0">
                <a:effectLst/>
              </a:rPr>
              <a:t>“These past few months have brought about some fruitful conversations between us and I’ve appreciated the time and effort you have put into apartment shopping with ABC apartments.  I hope you feel the same way. Ever since we started working together, this is how far we have come…”</a:t>
            </a:r>
          </a:p>
          <a:p>
            <a:r>
              <a:rPr lang="en-US" i="1" dirty="0">
                <a:effectLst/>
              </a:rPr>
              <a:t>1.) Toured community social areas and 2 bedroom townhouse floorplan</a:t>
            </a:r>
          </a:p>
          <a:p>
            <a:r>
              <a:rPr lang="en-US" i="1" dirty="0">
                <a:effectLst/>
              </a:rPr>
              <a:t>2.) toured 2 bedroom / 2 bath garden apartment</a:t>
            </a:r>
          </a:p>
          <a:p>
            <a:r>
              <a:rPr lang="en-US" i="1" dirty="0">
                <a:effectLst/>
              </a:rPr>
              <a:t>3.) Toured 1-bedroom with den upstairs apartment</a:t>
            </a:r>
          </a:p>
          <a:p>
            <a:r>
              <a:rPr lang="en-US" i="1" dirty="0">
                <a:effectLst/>
              </a:rPr>
              <a:t>4.) took a scenic tour of all available apartment homes using the property map</a:t>
            </a:r>
          </a:p>
          <a:p>
            <a:r>
              <a:rPr lang="en-US" i="1" dirty="0">
                <a:effectLst/>
              </a:rPr>
              <a:t>5.) discussed our pet friendly guidelines</a:t>
            </a:r>
          </a:p>
          <a:p>
            <a:r>
              <a:rPr lang="en-US" i="1" dirty="0">
                <a:effectLst/>
              </a:rPr>
              <a:t>6.) reviewed the application process</a:t>
            </a:r>
          </a:p>
          <a:p>
            <a:r>
              <a:rPr lang="en-US" i="1" dirty="0">
                <a:effectLst/>
              </a:rPr>
              <a:t>7.) discussed lease guidelines</a:t>
            </a:r>
          </a:p>
          <a:p>
            <a:r>
              <a:rPr lang="en-US" i="1" dirty="0">
                <a:effectLst/>
              </a:rPr>
              <a:t>“Here is the good news. We have successfully completed all the steps required to make sure you enjoy your perfect new home at ABC apartments. All that is left is to put pen to paper. When would you like to complete the application?”</a:t>
            </a:r>
          </a:p>
          <a:p>
            <a:endParaRPr lang="en-US" dirty="0"/>
          </a:p>
        </p:txBody>
      </p:sp>
    </p:spTree>
    <p:extLst>
      <p:ext uri="{BB962C8B-B14F-4D97-AF65-F5344CB8AC3E}">
        <p14:creationId xmlns:p14="http://schemas.microsoft.com/office/powerpoint/2010/main" val="83777430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0793-9B15-42F7-BD1D-5B896CF20582}"/>
              </a:ext>
            </a:extLst>
          </p:cNvPr>
          <p:cNvSpPr>
            <a:spLocks noGrp="1"/>
          </p:cNvSpPr>
          <p:nvPr>
            <p:ph type="ctrTitle"/>
          </p:nvPr>
        </p:nvSpPr>
        <p:spPr>
          <a:xfrm>
            <a:off x="1751012" y="496480"/>
            <a:ext cx="8676222" cy="908114"/>
          </a:xfrm>
        </p:spPr>
        <p:txBody>
          <a:bodyPr/>
          <a:lstStyle/>
          <a:p>
            <a:r>
              <a:rPr lang="en-US" dirty="0"/>
              <a:t>The empathy close</a:t>
            </a:r>
          </a:p>
        </p:txBody>
      </p:sp>
      <p:sp>
        <p:nvSpPr>
          <p:cNvPr id="3" name="Subtitle 2">
            <a:extLst>
              <a:ext uri="{FF2B5EF4-FFF2-40B4-BE49-F238E27FC236}">
                <a16:creationId xmlns:a16="http://schemas.microsoft.com/office/drawing/2014/main" id="{B110E7DA-C4F4-4B11-B041-4DDD227A193E}"/>
              </a:ext>
            </a:extLst>
          </p:cNvPr>
          <p:cNvSpPr>
            <a:spLocks noGrp="1"/>
          </p:cNvSpPr>
          <p:nvPr>
            <p:ph type="subTitle" idx="1"/>
          </p:nvPr>
        </p:nvSpPr>
        <p:spPr>
          <a:xfrm>
            <a:off x="1751012" y="1743959"/>
            <a:ext cx="8676222" cy="4047241"/>
          </a:xfrm>
        </p:spPr>
        <p:txBody>
          <a:bodyPr/>
          <a:lstStyle/>
          <a:p>
            <a:endParaRPr lang="en-US" dirty="0"/>
          </a:p>
        </p:txBody>
      </p:sp>
      <p:pic>
        <p:nvPicPr>
          <p:cNvPr id="13314" name="Picture 2" descr="The Empathy Sales Close">
            <a:extLst>
              <a:ext uri="{FF2B5EF4-FFF2-40B4-BE49-F238E27FC236}">
                <a16:creationId xmlns:a16="http://schemas.microsoft.com/office/drawing/2014/main" id="{A4BC547A-2454-4236-AACE-F9D81A4F4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766" y="1784809"/>
            <a:ext cx="8676222" cy="400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521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6684-2B28-4EC3-8C93-7EE6743BC033}"/>
              </a:ext>
            </a:extLst>
          </p:cNvPr>
          <p:cNvSpPr>
            <a:spLocks noGrp="1"/>
          </p:cNvSpPr>
          <p:nvPr>
            <p:ph type="ctrTitle"/>
          </p:nvPr>
        </p:nvSpPr>
        <p:spPr>
          <a:xfrm>
            <a:off x="1751012" y="609601"/>
            <a:ext cx="8676222" cy="1153211"/>
          </a:xfrm>
        </p:spPr>
        <p:txBody>
          <a:bodyPr/>
          <a:lstStyle/>
          <a:p>
            <a:r>
              <a:rPr lang="en-US" dirty="0"/>
              <a:t>The artisan close</a:t>
            </a:r>
          </a:p>
        </p:txBody>
      </p:sp>
      <p:sp>
        <p:nvSpPr>
          <p:cNvPr id="3" name="Subtitle 2">
            <a:extLst>
              <a:ext uri="{FF2B5EF4-FFF2-40B4-BE49-F238E27FC236}">
                <a16:creationId xmlns:a16="http://schemas.microsoft.com/office/drawing/2014/main" id="{8C594F27-6618-4103-9BFA-B909880A8E11}"/>
              </a:ext>
            </a:extLst>
          </p:cNvPr>
          <p:cNvSpPr>
            <a:spLocks noGrp="1"/>
          </p:cNvSpPr>
          <p:nvPr>
            <p:ph type="subTitle" idx="1"/>
          </p:nvPr>
        </p:nvSpPr>
        <p:spPr>
          <a:xfrm>
            <a:off x="1751011" y="1762812"/>
            <a:ext cx="9180099" cy="4518440"/>
          </a:xfrm>
        </p:spPr>
        <p:txBody>
          <a:bodyPr/>
          <a:lstStyle/>
          <a:p>
            <a:endParaRPr lang="en-US" dirty="0"/>
          </a:p>
        </p:txBody>
      </p:sp>
      <p:pic>
        <p:nvPicPr>
          <p:cNvPr id="14338" name="Picture 2" descr="The Artisan Sales Close">
            <a:extLst>
              <a:ext uri="{FF2B5EF4-FFF2-40B4-BE49-F238E27FC236}">
                <a16:creationId xmlns:a16="http://schemas.microsoft.com/office/drawing/2014/main" id="{7CA969B2-4F22-4648-BD97-A5B31AED4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0" y="1838227"/>
            <a:ext cx="9180100" cy="441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0860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36EC-0488-4242-B94A-63BC909E3EC2}"/>
              </a:ext>
            </a:extLst>
          </p:cNvPr>
          <p:cNvSpPr>
            <a:spLocks noGrp="1"/>
          </p:cNvSpPr>
          <p:nvPr>
            <p:ph type="ctrTitle"/>
          </p:nvPr>
        </p:nvSpPr>
        <p:spPr>
          <a:xfrm>
            <a:off x="1751012" y="609601"/>
            <a:ext cx="8676222" cy="879834"/>
          </a:xfrm>
        </p:spPr>
        <p:txBody>
          <a:bodyPr/>
          <a:lstStyle/>
          <a:p>
            <a:r>
              <a:rPr lang="en-US" dirty="0"/>
              <a:t>The alternative close</a:t>
            </a:r>
          </a:p>
        </p:txBody>
      </p:sp>
      <p:sp>
        <p:nvSpPr>
          <p:cNvPr id="3" name="Subtitle 2">
            <a:extLst>
              <a:ext uri="{FF2B5EF4-FFF2-40B4-BE49-F238E27FC236}">
                <a16:creationId xmlns:a16="http://schemas.microsoft.com/office/drawing/2014/main" id="{5B4B21DD-12CD-4F49-BED7-A573EF3E346E}"/>
              </a:ext>
            </a:extLst>
          </p:cNvPr>
          <p:cNvSpPr>
            <a:spLocks noGrp="1"/>
          </p:cNvSpPr>
          <p:nvPr>
            <p:ph type="subTitle" idx="1"/>
          </p:nvPr>
        </p:nvSpPr>
        <p:spPr>
          <a:xfrm>
            <a:off x="1751012" y="2648932"/>
            <a:ext cx="8676222" cy="3142267"/>
          </a:xfrm>
        </p:spPr>
        <p:txBody>
          <a:bodyPr/>
          <a:lstStyle/>
          <a:p>
            <a:endParaRPr lang="en-US" dirty="0"/>
          </a:p>
        </p:txBody>
      </p:sp>
      <p:pic>
        <p:nvPicPr>
          <p:cNvPr id="15362" name="Picture 2" descr="https://blog.klenty.com/wp-content/uploads/2018/03/image6-1024x682.png">
            <a:extLst>
              <a:ext uri="{FF2B5EF4-FFF2-40B4-BE49-F238E27FC236}">
                <a16:creationId xmlns:a16="http://schemas.microsoft.com/office/drawing/2014/main" id="{55F0EC54-B3BB-44D5-9023-5419594A3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25105"/>
            <a:ext cx="9753600" cy="495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956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F9B5-2449-4FDB-A999-00B83657F8FA}"/>
              </a:ext>
            </a:extLst>
          </p:cNvPr>
          <p:cNvSpPr>
            <a:spLocks noGrp="1"/>
          </p:cNvSpPr>
          <p:nvPr>
            <p:ph type="title"/>
          </p:nvPr>
        </p:nvSpPr>
        <p:spPr>
          <a:xfrm>
            <a:off x="1751013" y="1140643"/>
            <a:ext cx="8686800" cy="2288357"/>
          </a:xfrm>
        </p:spPr>
        <p:txBody>
          <a:bodyPr>
            <a:normAutofit/>
          </a:bodyPr>
          <a:lstStyle/>
          <a:p>
            <a:pPr algn="ctr"/>
            <a:r>
              <a:rPr lang="en-US" dirty="0"/>
              <a:t>Do you have to be an aggressive salesperson to be successful?</a:t>
            </a:r>
          </a:p>
        </p:txBody>
      </p:sp>
    </p:spTree>
    <p:extLst>
      <p:ext uri="{BB962C8B-B14F-4D97-AF65-F5344CB8AC3E}">
        <p14:creationId xmlns:p14="http://schemas.microsoft.com/office/powerpoint/2010/main" val="112312969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534E-2540-43D4-919A-D08245F69787}"/>
              </a:ext>
            </a:extLst>
          </p:cNvPr>
          <p:cNvSpPr>
            <a:spLocks noGrp="1"/>
          </p:cNvSpPr>
          <p:nvPr>
            <p:ph type="ctrTitle"/>
          </p:nvPr>
        </p:nvSpPr>
        <p:spPr>
          <a:xfrm>
            <a:off x="1751012" y="292231"/>
            <a:ext cx="8676222" cy="1385740"/>
          </a:xfrm>
        </p:spPr>
        <p:txBody>
          <a:bodyPr>
            <a:normAutofit fontScale="90000"/>
          </a:bodyPr>
          <a:lstStyle/>
          <a:p>
            <a:r>
              <a:rPr lang="en-US" dirty="0"/>
              <a:t>The opportunity cost closing</a:t>
            </a:r>
          </a:p>
        </p:txBody>
      </p:sp>
      <p:sp>
        <p:nvSpPr>
          <p:cNvPr id="3" name="Subtitle 2">
            <a:extLst>
              <a:ext uri="{FF2B5EF4-FFF2-40B4-BE49-F238E27FC236}">
                <a16:creationId xmlns:a16="http://schemas.microsoft.com/office/drawing/2014/main" id="{AB2A12DB-BA1E-4F86-AE88-7FB2519A1EEB}"/>
              </a:ext>
            </a:extLst>
          </p:cNvPr>
          <p:cNvSpPr>
            <a:spLocks noGrp="1"/>
          </p:cNvSpPr>
          <p:nvPr>
            <p:ph type="subTitle" idx="1"/>
          </p:nvPr>
        </p:nvSpPr>
        <p:spPr>
          <a:xfrm>
            <a:off x="1751012" y="1753386"/>
            <a:ext cx="8676222" cy="4732255"/>
          </a:xfrm>
        </p:spPr>
        <p:txBody>
          <a:bodyPr/>
          <a:lstStyle/>
          <a:p>
            <a:endParaRPr lang="en-US" dirty="0"/>
          </a:p>
        </p:txBody>
      </p:sp>
      <p:pic>
        <p:nvPicPr>
          <p:cNvPr id="16388" name="Picture 4" descr="Image result for opportunity cost cartoons about apartments">
            <a:extLst>
              <a:ext uri="{FF2B5EF4-FFF2-40B4-BE49-F238E27FC236}">
                <a16:creationId xmlns:a16="http://schemas.microsoft.com/office/drawing/2014/main" id="{625ABA81-7D25-402E-B03C-07E1F6F9F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028" y="1753386"/>
            <a:ext cx="8676222" cy="471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9538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B1A3-26F9-474D-94E5-00D2362954F1}"/>
              </a:ext>
            </a:extLst>
          </p:cNvPr>
          <p:cNvSpPr>
            <a:spLocks noGrp="1"/>
          </p:cNvSpPr>
          <p:nvPr>
            <p:ph type="ctrTitle"/>
          </p:nvPr>
        </p:nvSpPr>
        <p:spPr>
          <a:xfrm>
            <a:off x="1751012" y="609601"/>
            <a:ext cx="8676222" cy="860980"/>
          </a:xfrm>
        </p:spPr>
        <p:txBody>
          <a:bodyPr/>
          <a:lstStyle/>
          <a:p>
            <a:r>
              <a:rPr lang="en-US" dirty="0"/>
              <a:t>The ownership close</a:t>
            </a:r>
          </a:p>
        </p:txBody>
      </p:sp>
      <p:sp>
        <p:nvSpPr>
          <p:cNvPr id="3" name="Subtitle 2">
            <a:extLst>
              <a:ext uri="{FF2B5EF4-FFF2-40B4-BE49-F238E27FC236}">
                <a16:creationId xmlns:a16="http://schemas.microsoft.com/office/drawing/2014/main" id="{FA83498D-A8B9-4488-A2D2-48718EFBA203}"/>
              </a:ext>
            </a:extLst>
          </p:cNvPr>
          <p:cNvSpPr>
            <a:spLocks noGrp="1"/>
          </p:cNvSpPr>
          <p:nvPr>
            <p:ph type="subTitle" idx="1"/>
          </p:nvPr>
        </p:nvSpPr>
        <p:spPr>
          <a:xfrm>
            <a:off x="2360360" y="1838228"/>
            <a:ext cx="7581571" cy="3952972"/>
          </a:xfrm>
        </p:spPr>
        <p:txBody>
          <a:bodyPr/>
          <a:lstStyle/>
          <a:p>
            <a:endParaRPr lang="en-US" dirty="0"/>
          </a:p>
        </p:txBody>
      </p:sp>
      <p:pic>
        <p:nvPicPr>
          <p:cNvPr id="17410" name="Picture 2" descr="https://blog.klenty.com/wp-content/uploads/2018/03/image2-1024x682.png">
            <a:extLst>
              <a:ext uri="{FF2B5EF4-FFF2-40B4-BE49-F238E27FC236}">
                <a16:creationId xmlns:a16="http://schemas.microsoft.com/office/drawing/2014/main" id="{6B2B2B15-3A97-4573-A528-8073DCD42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214" y="1838228"/>
            <a:ext cx="8523020" cy="483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1778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3DF5-DDB5-48A6-8F12-5A8A8BA94C45}"/>
              </a:ext>
            </a:extLst>
          </p:cNvPr>
          <p:cNvSpPr>
            <a:spLocks noGrp="1"/>
          </p:cNvSpPr>
          <p:nvPr>
            <p:ph type="ctrTitle"/>
          </p:nvPr>
        </p:nvSpPr>
        <p:spPr>
          <a:xfrm>
            <a:off x="1751012" y="609601"/>
            <a:ext cx="8676222" cy="1322894"/>
          </a:xfrm>
        </p:spPr>
        <p:txBody>
          <a:bodyPr>
            <a:normAutofit fontScale="90000"/>
          </a:bodyPr>
          <a:lstStyle/>
          <a:p>
            <a:r>
              <a:rPr lang="en-US" dirty="0"/>
              <a:t>The best time to close </a:t>
            </a:r>
            <a:br>
              <a:rPr lang="en-US" dirty="0"/>
            </a:br>
            <a:r>
              <a:rPr lang="en-US" dirty="0" err="1"/>
              <a:t>close</a:t>
            </a:r>
            <a:endParaRPr lang="en-US" dirty="0"/>
          </a:p>
        </p:txBody>
      </p:sp>
      <p:sp>
        <p:nvSpPr>
          <p:cNvPr id="3" name="Subtitle 2">
            <a:extLst>
              <a:ext uri="{FF2B5EF4-FFF2-40B4-BE49-F238E27FC236}">
                <a16:creationId xmlns:a16="http://schemas.microsoft.com/office/drawing/2014/main" id="{72DB1635-1981-4FB9-BF6B-84958F081E06}"/>
              </a:ext>
            </a:extLst>
          </p:cNvPr>
          <p:cNvSpPr>
            <a:spLocks noGrp="1"/>
          </p:cNvSpPr>
          <p:nvPr>
            <p:ph type="subTitle" idx="1"/>
          </p:nvPr>
        </p:nvSpPr>
        <p:spPr/>
        <p:txBody>
          <a:bodyPr/>
          <a:lstStyle/>
          <a:p>
            <a:endParaRPr lang="en-US" dirty="0"/>
          </a:p>
        </p:txBody>
      </p:sp>
      <p:pic>
        <p:nvPicPr>
          <p:cNvPr id="18434" name="Picture 2" descr="https://blog.klenty.com/wp-content/uploads/2018/03/image4-1024x682.png">
            <a:extLst>
              <a:ext uri="{FF2B5EF4-FFF2-40B4-BE49-F238E27FC236}">
                <a16:creationId xmlns:a16="http://schemas.microsoft.com/office/drawing/2014/main" id="{6A4E1BF2-56BB-4C88-B258-354166F7A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2" y="2055043"/>
            <a:ext cx="8689976" cy="401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7507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A7E7-9ED7-4DD1-8275-ECA4E19D5571}"/>
              </a:ext>
            </a:extLst>
          </p:cNvPr>
          <p:cNvSpPr>
            <a:spLocks noGrp="1"/>
          </p:cNvSpPr>
          <p:nvPr>
            <p:ph type="ctrTitle"/>
          </p:nvPr>
        </p:nvSpPr>
        <p:spPr>
          <a:xfrm>
            <a:off x="1751012" y="609601"/>
            <a:ext cx="8676222" cy="889261"/>
          </a:xfrm>
        </p:spPr>
        <p:txBody>
          <a:bodyPr/>
          <a:lstStyle/>
          <a:p>
            <a:r>
              <a:rPr lang="en-US" dirty="0"/>
              <a:t>The calendar close </a:t>
            </a:r>
          </a:p>
        </p:txBody>
      </p:sp>
      <p:pic>
        <p:nvPicPr>
          <p:cNvPr id="19460" name="Picture 4" descr="https://blog.klenty.com/wp-content/uploads/2018/03/image5-1024x682.png">
            <a:extLst>
              <a:ext uri="{FF2B5EF4-FFF2-40B4-BE49-F238E27FC236}">
                <a16:creationId xmlns:a16="http://schemas.microsoft.com/office/drawing/2014/main" id="{D3CF6FFC-DBFF-4320-95D6-495C77B31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7971"/>
            <a:ext cx="9753600" cy="499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0885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7F70-E9A0-4E62-A058-DFBBFBE8F594}"/>
              </a:ext>
            </a:extLst>
          </p:cNvPr>
          <p:cNvSpPr>
            <a:spLocks noGrp="1"/>
          </p:cNvSpPr>
          <p:nvPr>
            <p:ph type="ctrTitle"/>
          </p:nvPr>
        </p:nvSpPr>
        <p:spPr>
          <a:xfrm>
            <a:off x="1751012" y="609601"/>
            <a:ext cx="8676222" cy="889261"/>
          </a:xfrm>
        </p:spPr>
        <p:txBody>
          <a:bodyPr/>
          <a:lstStyle/>
          <a:p>
            <a:r>
              <a:rPr lang="en-US" dirty="0"/>
              <a:t>The testimonial close</a:t>
            </a:r>
          </a:p>
        </p:txBody>
      </p:sp>
      <p:pic>
        <p:nvPicPr>
          <p:cNvPr id="20482" name="Picture 2" descr="https://blog.klenty.com/wp-content/uploads/2018/03/image3-931x1024.png">
            <a:extLst>
              <a:ext uri="{FF2B5EF4-FFF2-40B4-BE49-F238E27FC236}">
                <a16:creationId xmlns:a16="http://schemas.microsoft.com/office/drawing/2014/main" id="{94B6F28A-E762-4C14-885B-9352C7BC6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600" y="1649690"/>
            <a:ext cx="8284800" cy="499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6414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worst ways to close the sale meme">
            <a:extLst>
              <a:ext uri="{FF2B5EF4-FFF2-40B4-BE49-F238E27FC236}">
                <a16:creationId xmlns:a16="http://schemas.microsoft.com/office/drawing/2014/main" id="{E68EC11D-6EF4-43B8-88E3-AA9744A5A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480" y="980387"/>
            <a:ext cx="6730739" cy="479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22288"/>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0BC3-9241-4889-9FBA-AA87826F5012}"/>
              </a:ext>
            </a:extLst>
          </p:cNvPr>
          <p:cNvSpPr>
            <a:spLocks noGrp="1"/>
          </p:cNvSpPr>
          <p:nvPr>
            <p:ph type="ctrTitle"/>
          </p:nvPr>
        </p:nvSpPr>
        <p:spPr/>
        <p:txBody>
          <a:bodyPr>
            <a:normAutofit/>
          </a:bodyPr>
          <a:lstStyle/>
          <a:p>
            <a:r>
              <a:rPr lang="en-US" sz="6600" dirty="0">
                <a:latin typeface="SimSun-ExtB" panose="02010609060101010101" pitchFamily="49" charset="-122"/>
                <a:ea typeface="SimSun-ExtB" panose="02010609060101010101" pitchFamily="49" charset="-122"/>
                <a:cs typeface="Kartika" panose="020B0502040204020203" pitchFamily="18" charset="0"/>
              </a:rPr>
              <a:t>Always Be closing</a:t>
            </a:r>
          </a:p>
        </p:txBody>
      </p:sp>
      <p:sp>
        <p:nvSpPr>
          <p:cNvPr id="3" name="Subtitle 2">
            <a:extLst>
              <a:ext uri="{FF2B5EF4-FFF2-40B4-BE49-F238E27FC236}">
                <a16:creationId xmlns:a16="http://schemas.microsoft.com/office/drawing/2014/main" id="{5ECB905D-6B9B-47A1-8E7E-610FCC5159BA}"/>
              </a:ext>
            </a:extLst>
          </p:cNvPr>
          <p:cNvSpPr>
            <a:spLocks noGrp="1"/>
          </p:cNvSpPr>
          <p:nvPr>
            <p:ph type="subTitle" idx="1"/>
          </p:nvPr>
        </p:nvSpPr>
        <p:spPr/>
        <p:txBody>
          <a:bodyPr>
            <a:normAutofit/>
          </a:bodyPr>
          <a:lstStyle/>
          <a:p>
            <a:r>
              <a:rPr lang="en-US" sz="3600" dirty="0"/>
              <a:t>Always!</a:t>
            </a:r>
          </a:p>
        </p:txBody>
      </p:sp>
    </p:spTree>
    <p:extLst>
      <p:ext uri="{BB962C8B-B14F-4D97-AF65-F5344CB8AC3E}">
        <p14:creationId xmlns:p14="http://schemas.microsoft.com/office/powerpoint/2010/main" val="16780099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ext uri="{BEBA8EAE-BF5A-486C-A8C5-ECC9F3942E4B}">
                <a14:imgProps xmlns:a14="http://schemas.microsoft.com/office/drawing/2010/main">
                  <a14:imgLayer r:embed="rId4">
                    <a14:imgEffect>
                      <a14:artisticPaintStrokes/>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91D6-CE2B-4E3D-BF14-BFF8FF21ADF8}"/>
              </a:ext>
            </a:extLst>
          </p:cNvPr>
          <p:cNvSpPr>
            <a:spLocks noGrp="1"/>
          </p:cNvSpPr>
          <p:nvPr>
            <p:ph type="title"/>
          </p:nvPr>
        </p:nvSpPr>
        <p:spPr/>
        <p:txBody>
          <a:bodyPr/>
          <a:lstStyle/>
          <a:p>
            <a:pPr algn="ctr"/>
            <a:r>
              <a:rPr lang="en-US" dirty="0"/>
              <a:t>NO! </a:t>
            </a:r>
            <a:br>
              <a:rPr lang="en-US" dirty="0"/>
            </a:br>
            <a:r>
              <a:rPr lang="en-US" sz="2400" dirty="0"/>
              <a:t>you do NOT have to be aggressive but rather </a:t>
            </a:r>
            <a:r>
              <a:rPr lang="en-US" sz="2800" i="1" u="sng" dirty="0"/>
              <a:t>effective!</a:t>
            </a:r>
          </a:p>
        </p:txBody>
      </p:sp>
      <p:sp>
        <p:nvSpPr>
          <p:cNvPr id="3" name="Content Placeholder 2">
            <a:extLst>
              <a:ext uri="{FF2B5EF4-FFF2-40B4-BE49-F238E27FC236}">
                <a16:creationId xmlns:a16="http://schemas.microsoft.com/office/drawing/2014/main" id="{F7DAC1E2-32F1-497B-9E97-DD0DB2435A90}"/>
              </a:ext>
            </a:extLst>
          </p:cNvPr>
          <p:cNvSpPr>
            <a:spLocks noGrp="1"/>
          </p:cNvSpPr>
          <p:nvPr>
            <p:ph idx="1"/>
          </p:nvPr>
        </p:nvSpPr>
        <p:spPr>
          <a:xfrm>
            <a:off x="1141413" y="2234154"/>
            <a:ext cx="9905998" cy="1649690"/>
          </a:xfrm>
        </p:spPr>
        <p:txBody>
          <a:bodyPr/>
          <a:lstStyle/>
          <a:p>
            <a:pPr marL="0" indent="0">
              <a:buNone/>
            </a:pPr>
            <a:r>
              <a:rPr lang="en-US" dirty="0"/>
              <a:t>Think about “silent salespeople” …  what types of purchases have you made with the help of a silent salesperson? </a:t>
            </a:r>
            <a:r>
              <a:rPr lang="en-US" sz="2800" b="1" dirty="0">
                <a:solidFill>
                  <a:srgbClr val="FF0000"/>
                </a:solidFill>
              </a:rPr>
              <a:t>If you bought then the sale was closed!</a:t>
            </a:r>
          </a:p>
        </p:txBody>
      </p:sp>
    </p:spTree>
    <p:extLst>
      <p:ext uri="{BB962C8B-B14F-4D97-AF65-F5344CB8AC3E}">
        <p14:creationId xmlns:p14="http://schemas.microsoft.com/office/powerpoint/2010/main" val="1953224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05EA-FBFE-497E-8CF6-9BA111F31684}"/>
              </a:ext>
            </a:extLst>
          </p:cNvPr>
          <p:cNvSpPr>
            <a:spLocks noGrp="1"/>
          </p:cNvSpPr>
          <p:nvPr>
            <p:ph type="title"/>
          </p:nvPr>
        </p:nvSpPr>
        <p:spPr>
          <a:xfrm>
            <a:off x="1141413" y="141402"/>
            <a:ext cx="9905998" cy="2818614"/>
          </a:xfrm>
        </p:spPr>
        <p:txBody>
          <a:bodyPr>
            <a:normAutofit/>
          </a:bodyPr>
          <a:lstStyle/>
          <a:p>
            <a:pPr fontAlgn="base"/>
            <a:r>
              <a:rPr lang="en-US" sz="3600" b="1">
                <a:effectLst/>
              </a:rPr>
              <a:t>Definition of </a:t>
            </a:r>
            <a:r>
              <a:rPr lang="en-US" sz="3600" b="1" i="1">
                <a:effectLst/>
              </a:rPr>
              <a:t>effective</a:t>
            </a:r>
            <a:br>
              <a:rPr lang="en-US" sz="3600" b="1">
                <a:effectLst/>
              </a:rPr>
            </a:br>
            <a:r>
              <a:rPr lang="en-US" sz="3600" b="1">
                <a:effectLst/>
              </a:rPr>
              <a:t>1a: </a:t>
            </a:r>
            <a:r>
              <a:rPr lang="en-US" sz="3600">
                <a:effectLst/>
              </a:rPr>
              <a:t>producing a decided, decisive, or desired </a:t>
            </a:r>
            <a:r>
              <a:rPr lang="en-US" sz="3600">
                <a:effectLst/>
                <a:hlinkClick r:id="rId3"/>
              </a:rPr>
              <a:t>effect</a:t>
            </a:r>
            <a:r>
              <a:rPr lang="en-US" sz="3600">
                <a:effectLst/>
              </a:rPr>
              <a:t> </a:t>
            </a:r>
            <a:br>
              <a:rPr lang="en-US">
                <a:effectLst/>
              </a:rPr>
            </a:br>
            <a:endParaRPr lang="en-US" dirty="0"/>
          </a:p>
        </p:txBody>
      </p:sp>
      <p:pic>
        <p:nvPicPr>
          <p:cNvPr id="11" name="Content Placeholder 10" descr="A close up of a sign&#10;&#10;Description generated with very high confidence">
            <a:extLst>
              <a:ext uri="{FF2B5EF4-FFF2-40B4-BE49-F238E27FC236}">
                <a16:creationId xmlns:a16="http://schemas.microsoft.com/office/drawing/2014/main" id="{6A799002-EF1A-44EC-AB9E-D35E67CB8169}"/>
              </a:ext>
            </a:extLst>
          </p:cNvPr>
          <p:cNvPicPr>
            <a:picLocks noGrp="1" noChangeAspect="1"/>
          </p:cNvPicPr>
          <p:nvPr>
            <p:ph sz="half" idx="1"/>
          </p:nvPr>
        </p:nvPicPr>
        <p:blipFill>
          <a:blip r:embed="rId4"/>
          <a:stretch>
            <a:fillRect/>
          </a:stretch>
        </p:blipFill>
        <p:spPr>
          <a:xfrm>
            <a:off x="1310640" y="2844800"/>
            <a:ext cx="4236720" cy="2818613"/>
          </a:xfrm>
        </p:spPr>
      </p:pic>
      <p:pic>
        <p:nvPicPr>
          <p:cNvPr id="17" name="Content Placeholder 16">
            <a:extLst>
              <a:ext uri="{FF2B5EF4-FFF2-40B4-BE49-F238E27FC236}">
                <a16:creationId xmlns:a16="http://schemas.microsoft.com/office/drawing/2014/main" id="{32B96CAF-5DD2-4545-B0A5-FBF4F742349D}"/>
              </a:ext>
            </a:extLst>
          </p:cNvPr>
          <p:cNvPicPr>
            <a:picLocks noGrp="1" noChangeAspect="1"/>
          </p:cNvPicPr>
          <p:nvPr>
            <p:ph sz="half" idx="2"/>
          </p:nvPr>
        </p:nvPicPr>
        <p:blipFill>
          <a:blip r:embed="rId5"/>
          <a:stretch>
            <a:fillRect/>
          </a:stretch>
        </p:blipFill>
        <p:spPr>
          <a:xfrm>
            <a:off x="6484818" y="2667000"/>
            <a:ext cx="4248389" cy="3124200"/>
          </a:xfrm>
        </p:spPr>
      </p:pic>
    </p:spTree>
    <p:extLst>
      <p:ext uri="{BB962C8B-B14F-4D97-AF65-F5344CB8AC3E}">
        <p14:creationId xmlns:p14="http://schemas.microsoft.com/office/powerpoint/2010/main" val="12297080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D649-ED01-484F-83E2-B351A4B156C4}"/>
              </a:ext>
            </a:extLst>
          </p:cNvPr>
          <p:cNvSpPr>
            <a:spLocks noGrp="1"/>
          </p:cNvSpPr>
          <p:nvPr>
            <p:ph type="ctrTitle"/>
          </p:nvPr>
        </p:nvSpPr>
        <p:spPr/>
        <p:txBody>
          <a:bodyPr>
            <a:normAutofit/>
          </a:bodyPr>
          <a:lstStyle/>
          <a:p>
            <a:r>
              <a:rPr lang="en-US" b="1" i="1" dirty="0">
                <a:solidFill>
                  <a:srgbClr val="FF0000"/>
                </a:solidFill>
              </a:rPr>
              <a:t>Effective</a:t>
            </a:r>
            <a:r>
              <a:rPr lang="en-US" dirty="0"/>
              <a:t> Closing techniques are available for every type of customer – </a:t>
            </a:r>
            <a:r>
              <a:rPr lang="en-US" sz="2000" dirty="0"/>
              <a:t>no matter what you are selling!</a:t>
            </a:r>
          </a:p>
        </p:txBody>
      </p:sp>
      <p:sp>
        <p:nvSpPr>
          <p:cNvPr id="3" name="Subtitle 2">
            <a:extLst>
              <a:ext uri="{FF2B5EF4-FFF2-40B4-BE49-F238E27FC236}">
                <a16:creationId xmlns:a16="http://schemas.microsoft.com/office/drawing/2014/main" id="{DA3A4590-9074-4777-AC43-596A4E8098FC}"/>
              </a:ext>
            </a:extLst>
          </p:cNvPr>
          <p:cNvSpPr>
            <a:spLocks noGrp="1"/>
          </p:cNvSpPr>
          <p:nvPr>
            <p:ph type="subTitle" idx="1"/>
          </p:nvPr>
        </p:nvSpPr>
        <p:spPr>
          <a:xfrm>
            <a:off x="1751012" y="4703974"/>
            <a:ext cx="8676222" cy="1087225"/>
          </a:xfrm>
        </p:spPr>
        <p:txBody>
          <a:bodyPr/>
          <a:lstStyle/>
          <a:p>
            <a:r>
              <a:rPr lang="en-US" dirty="0"/>
              <a:t>Let’s review </a:t>
            </a:r>
            <a:r>
              <a:rPr lang="en-US" b="1" dirty="0">
                <a:solidFill>
                  <a:srgbClr val="FF0000"/>
                </a:solidFill>
              </a:rPr>
              <a:t>20</a:t>
            </a:r>
            <a:r>
              <a:rPr lang="en-US" dirty="0"/>
              <a:t> of the leading techniques together right now …</a:t>
            </a:r>
          </a:p>
        </p:txBody>
      </p:sp>
    </p:spTree>
    <p:extLst>
      <p:ext uri="{BB962C8B-B14F-4D97-AF65-F5344CB8AC3E}">
        <p14:creationId xmlns:p14="http://schemas.microsoft.com/office/powerpoint/2010/main" val="37962597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4546-13BD-46E9-9791-AF4A87B88108}"/>
              </a:ext>
            </a:extLst>
          </p:cNvPr>
          <p:cNvSpPr>
            <a:spLocks noGrp="1"/>
          </p:cNvSpPr>
          <p:nvPr>
            <p:ph type="title"/>
          </p:nvPr>
        </p:nvSpPr>
        <p:spPr/>
        <p:txBody>
          <a:bodyPr/>
          <a:lstStyle/>
          <a:p>
            <a:pPr algn="ctr"/>
            <a:r>
              <a:rPr lang="en-US" dirty="0"/>
              <a:t>Assumptive </a:t>
            </a:r>
            <a:r>
              <a:rPr lang="en-US" dirty="0" err="1"/>
              <a:t>CLose</a:t>
            </a:r>
            <a:endParaRPr lang="en-US" dirty="0"/>
          </a:p>
        </p:txBody>
      </p:sp>
      <p:pic>
        <p:nvPicPr>
          <p:cNvPr id="3074" name="Picture 2" descr="The Assumptive Sales Close">
            <a:extLst>
              <a:ext uri="{FF2B5EF4-FFF2-40B4-BE49-F238E27FC236}">
                <a16:creationId xmlns:a16="http://schemas.microsoft.com/office/drawing/2014/main" id="{DDF83985-8935-4ABD-A60A-022C3F808C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7468" y="2281287"/>
            <a:ext cx="6598763" cy="368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76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D87C-5653-485B-B583-87DA4E490D19}"/>
              </a:ext>
            </a:extLst>
          </p:cNvPr>
          <p:cNvSpPr>
            <a:spLocks noGrp="1"/>
          </p:cNvSpPr>
          <p:nvPr>
            <p:ph type="title"/>
          </p:nvPr>
        </p:nvSpPr>
        <p:spPr/>
        <p:txBody>
          <a:bodyPr/>
          <a:lstStyle/>
          <a:p>
            <a:pPr algn="ctr"/>
            <a:r>
              <a:rPr lang="en-US" b="1" dirty="0">
                <a:effectLst/>
              </a:rPr>
              <a:t>The Take Away Close</a:t>
            </a:r>
            <a:br>
              <a:rPr lang="en-US" b="1" dirty="0">
                <a:effectLst/>
              </a:rPr>
            </a:br>
            <a:endParaRPr lang="en-US" dirty="0"/>
          </a:p>
        </p:txBody>
      </p:sp>
      <p:pic>
        <p:nvPicPr>
          <p:cNvPr id="4098" name="Picture 2" descr="The Take Away Sales Close">
            <a:extLst>
              <a:ext uri="{FF2B5EF4-FFF2-40B4-BE49-F238E27FC236}">
                <a16:creationId xmlns:a16="http://schemas.microsoft.com/office/drawing/2014/main" id="{D3916354-AAD0-4AE8-A3AF-F944049CB1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9600" y="2032000"/>
            <a:ext cx="8087360" cy="410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2879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6A2D-55A8-42AF-A411-A98C9857B2D1}"/>
              </a:ext>
            </a:extLst>
          </p:cNvPr>
          <p:cNvSpPr>
            <a:spLocks noGrp="1"/>
          </p:cNvSpPr>
          <p:nvPr>
            <p:ph type="title"/>
          </p:nvPr>
        </p:nvSpPr>
        <p:spPr/>
        <p:txBody>
          <a:bodyPr/>
          <a:lstStyle/>
          <a:p>
            <a:pPr algn="ctr"/>
            <a:r>
              <a:rPr lang="en-US" dirty="0"/>
              <a:t>The now or never close</a:t>
            </a:r>
          </a:p>
        </p:txBody>
      </p:sp>
      <p:pic>
        <p:nvPicPr>
          <p:cNvPr id="5122" name="Picture 2" descr="The Now or Never Sales Close">
            <a:extLst>
              <a:ext uri="{FF2B5EF4-FFF2-40B4-BE49-F238E27FC236}">
                <a16:creationId xmlns:a16="http://schemas.microsoft.com/office/drawing/2014/main" id="{7312B01F-2E9F-4414-8C4C-156D9B7E6F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9568" y="2149311"/>
            <a:ext cx="7315200" cy="39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40393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4D91-45B0-424C-B820-351AD15883D2}"/>
              </a:ext>
            </a:extLst>
          </p:cNvPr>
          <p:cNvSpPr>
            <a:spLocks noGrp="1"/>
          </p:cNvSpPr>
          <p:nvPr>
            <p:ph type="title"/>
          </p:nvPr>
        </p:nvSpPr>
        <p:spPr/>
        <p:txBody>
          <a:bodyPr/>
          <a:lstStyle/>
          <a:p>
            <a:pPr algn="ctr"/>
            <a:r>
              <a:rPr lang="en-US" dirty="0"/>
              <a:t>The summary close</a:t>
            </a:r>
          </a:p>
        </p:txBody>
      </p:sp>
      <p:pic>
        <p:nvPicPr>
          <p:cNvPr id="6146" name="Picture 2" descr="The Summary Sales Close">
            <a:extLst>
              <a:ext uri="{FF2B5EF4-FFF2-40B4-BE49-F238E27FC236}">
                <a16:creationId xmlns:a16="http://schemas.microsoft.com/office/drawing/2014/main" id="{C6373381-A834-4558-937F-5809D4D68E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2177" y="1951349"/>
            <a:ext cx="7758260" cy="418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22947"/>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324</TotalTime>
  <Words>2541</Words>
  <Application>Microsoft Office PowerPoint</Application>
  <PresentationFormat>Widescreen</PresentationFormat>
  <Paragraphs>125</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SimSun-ExtB</vt:lpstr>
      <vt:lpstr>Arial</vt:lpstr>
      <vt:lpstr>Calibri</vt:lpstr>
      <vt:lpstr>Century Gothic</vt:lpstr>
      <vt:lpstr>Kartika</vt:lpstr>
      <vt:lpstr>Wingdings</vt:lpstr>
      <vt:lpstr>Mesh</vt:lpstr>
      <vt:lpstr>If Moses were to descend upon us and write the Ten Commandments for salespeople… “Thou Shalt Always Be Closing” will likely be the first one.</vt:lpstr>
      <vt:lpstr>Do you have to be an aggressive salesperson to be successful?</vt:lpstr>
      <vt:lpstr>NO!  you do NOT have to be aggressive but rather effective!</vt:lpstr>
      <vt:lpstr>Definition of effective 1a: producing a decided, decisive, or desired effect  </vt:lpstr>
      <vt:lpstr>Effective Closing techniques are available for every type of customer – no matter what you are selling!</vt:lpstr>
      <vt:lpstr>Assumptive CLose</vt:lpstr>
      <vt:lpstr>The Take Away Close </vt:lpstr>
      <vt:lpstr>The now or never close</vt:lpstr>
      <vt:lpstr>The summary close</vt:lpstr>
      <vt:lpstr>Something for nothing close</vt:lpstr>
      <vt:lpstr>The objection close</vt:lpstr>
      <vt:lpstr>The Ben Franklin Close</vt:lpstr>
      <vt:lpstr>The sharp angle close</vt:lpstr>
      <vt:lpstr>The needs close</vt:lpstr>
      <vt:lpstr>The scale close </vt:lpstr>
      <vt:lpstr>The visual close </vt:lpstr>
      <vt:lpstr>The empathy close</vt:lpstr>
      <vt:lpstr>The artisan close</vt:lpstr>
      <vt:lpstr>The alternative close</vt:lpstr>
      <vt:lpstr>The opportunity cost closing</vt:lpstr>
      <vt:lpstr>The ownership close</vt:lpstr>
      <vt:lpstr>The best time to close  close</vt:lpstr>
      <vt:lpstr>The calendar close </vt:lpstr>
      <vt:lpstr>The testimonial close</vt:lpstr>
      <vt:lpstr>PowerPoint Presentation</vt:lpstr>
      <vt:lpstr>Always Be 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Always Be closing</dc:title>
  <dc:creator>Jeanie General</dc:creator>
  <cp:lastModifiedBy>Jeanie General</cp:lastModifiedBy>
  <cp:revision>28</cp:revision>
  <dcterms:created xsi:type="dcterms:W3CDTF">2019-07-17T15:35:23Z</dcterms:created>
  <dcterms:modified xsi:type="dcterms:W3CDTF">2019-07-17T21:18:57Z</dcterms:modified>
</cp:coreProperties>
</file>